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9" r:id="rId3"/>
    <p:sldId id="286" r:id="rId4"/>
    <p:sldId id="285" r:id="rId5"/>
    <p:sldId id="312" r:id="rId6"/>
    <p:sldId id="287" r:id="rId7"/>
    <p:sldId id="288" r:id="rId8"/>
    <p:sldId id="289" r:id="rId9"/>
    <p:sldId id="290" r:id="rId10"/>
    <p:sldId id="291" r:id="rId11"/>
    <p:sldId id="292" r:id="rId12"/>
    <p:sldId id="293" r:id="rId13"/>
    <p:sldId id="294" r:id="rId14"/>
    <p:sldId id="280" r:id="rId15"/>
    <p:sldId id="282" r:id="rId16"/>
    <p:sldId id="283" r:id="rId17"/>
    <p:sldId id="295" r:id="rId18"/>
    <p:sldId id="308" r:id="rId19"/>
    <p:sldId id="313" r:id="rId20"/>
    <p:sldId id="314" r:id="rId21"/>
    <p:sldId id="315" r:id="rId22"/>
    <p:sldId id="316" r:id="rId23"/>
    <p:sldId id="317" r:id="rId24"/>
    <p:sldId id="318" r:id="rId25"/>
    <p:sldId id="319" r:id="rId26"/>
    <p:sldId id="320" r:id="rId27"/>
    <p:sldId id="321" r:id="rId28"/>
    <p:sldId id="322" r:id="rId29"/>
    <p:sldId id="323" r:id="rId30"/>
    <p:sldId id="324" r:id="rId31"/>
    <p:sldId id="325" r:id="rId32"/>
    <p:sldId id="326" r:id="rId33"/>
    <p:sldId id="309" r:id="rId3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E2E2"/>
    <a:srgbClr val="ECD7CC"/>
    <a:srgbClr val="000000"/>
    <a:srgbClr val="FAFAFA"/>
    <a:srgbClr val="FF00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Средний стиль 4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B301B821-A1FF-4177-AEE7-76D212191A09}" styleName="Средний стиль 1 — акцент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A107856-5554-42FB-B03E-39F5DBC370BA}" styleName="Средний стиль 4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Средний стиль 1 — акцент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7292A2E-F333-43FB-9621-5CBBE7FDCDCB}" styleName="Светлый стиль 2 — акцент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1E171933-4619-4E11-9A3F-F7608DF75F80}" styleName="Средний стиль 1 — акцент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8" d="100"/>
          <a:sy n="88" d="100"/>
        </p:scale>
        <p:origin x="133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22363"/>
            <a:ext cx="6858000" cy="2387600"/>
          </a:xfrm>
        </p:spPr>
        <p:txBody>
          <a:bodyPr anchor="b"/>
          <a:lstStyle>
            <a:lvl1pPr algn="ctr">
              <a:defRPr sz="4500"/>
            </a:lvl1pPr>
          </a:lstStyle>
          <a:p>
            <a:r>
              <a:rPr lang="ru-RU" smtClean="0"/>
              <a:t>Образец заголовка</a:t>
            </a:r>
            <a:endParaRPr lang="ru-RU"/>
          </a:p>
        </p:txBody>
      </p:sp>
      <p:sp>
        <p:nvSpPr>
          <p:cNvPr id="3" name="Подзаголовок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820BB889-9D34-4BBB-8EBF-7B432ADE08F0}" type="datetimeFigureOut">
              <a:rPr lang="ru-RU" smtClean="0"/>
              <a:t>17.03.2021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C173F88-3387-453B-9303-AC0210B95CB8}" type="slidenum">
              <a:rPr lang="ru-RU" smtClean="0"/>
              <a:t>‹#›</a:t>
            </a:fld>
            <a:endParaRPr lang="ru-RU"/>
          </a:p>
        </p:txBody>
      </p:sp>
    </p:spTree>
    <p:extLst>
      <p:ext uri="{BB962C8B-B14F-4D97-AF65-F5344CB8AC3E}">
        <p14:creationId xmlns:p14="http://schemas.microsoft.com/office/powerpoint/2010/main" val="26087401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20BB889-9D34-4BBB-8EBF-7B432ADE08F0}" type="datetimeFigureOut">
              <a:rPr lang="ru-RU" smtClean="0"/>
              <a:t>17.03.2021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C173F88-3387-453B-9303-AC0210B95CB8}" type="slidenum">
              <a:rPr lang="ru-RU" smtClean="0"/>
              <a:t>‹#›</a:t>
            </a:fld>
            <a:endParaRPr lang="ru-RU"/>
          </a:p>
        </p:txBody>
      </p:sp>
    </p:spTree>
    <p:extLst>
      <p:ext uri="{BB962C8B-B14F-4D97-AF65-F5344CB8AC3E}">
        <p14:creationId xmlns:p14="http://schemas.microsoft.com/office/powerpoint/2010/main" val="3580041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4907757" y="365125"/>
            <a:ext cx="1478756"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71488" y="365125"/>
            <a:ext cx="4321969"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20BB889-9D34-4BBB-8EBF-7B432ADE08F0}" type="datetimeFigureOut">
              <a:rPr lang="ru-RU" smtClean="0"/>
              <a:t>17.03.2021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C173F88-3387-453B-9303-AC0210B95CB8}" type="slidenum">
              <a:rPr lang="ru-RU" smtClean="0"/>
              <a:t>‹#›</a:t>
            </a:fld>
            <a:endParaRPr lang="ru-RU"/>
          </a:p>
        </p:txBody>
      </p:sp>
    </p:spTree>
    <p:extLst>
      <p:ext uri="{BB962C8B-B14F-4D97-AF65-F5344CB8AC3E}">
        <p14:creationId xmlns:p14="http://schemas.microsoft.com/office/powerpoint/2010/main" val="1227074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820BB889-9D34-4BBB-8EBF-7B432ADE08F0}" type="datetimeFigureOut">
              <a:rPr lang="ru-RU" smtClean="0"/>
              <a:t>17.03.2021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C173F88-3387-453B-9303-AC0210B95CB8}" type="slidenum">
              <a:rPr lang="ru-RU" smtClean="0"/>
              <a:t>‹#›</a:t>
            </a:fld>
            <a:endParaRPr lang="ru-RU"/>
          </a:p>
        </p:txBody>
      </p:sp>
    </p:spTree>
    <p:extLst>
      <p:ext uri="{BB962C8B-B14F-4D97-AF65-F5344CB8AC3E}">
        <p14:creationId xmlns:p14="http://schemas.microsoft.com/office/powerpoint/2010/main" val="3844265546"/>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709739"/>
            <a:ext cx="7886700" cy="2852737"/>
          </a:xfrm>
        </p:spPr>
        <p:txBody>
          <a:bodyPr anchor="b"/>
          <a:lstStyle>
            <a:lvl1pPr>
              <a:defRPr sz="4500"/>
            </a:lvl1pPr>
          </a:lstStyle>
          <a:p>
            <a:r>
              <a:rPr lang="ru-RU" smtClean="0"/>
              <a:t>Образец заголовка</a:t>
            </a:r>
            <a:endParaRPr lang="ru-RU"/>
          </a:p>
        </p:txBody>
      </p:sp>
      <p:sp>
        <p:nvSpPr>
          <p:cNvPr id="3" name="Текст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820BB889-9D34-4BBB-8EBF-7B432ADE08F0}" type="datetimeFigureOut">
              <a:rPr lang="ru-RU" smtClean="0"/>
              <a:t>17.03.2021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C173F88-3387-453B-9303-AC0210B95CB8}" type="slidenum">
              <a:rPr lang="ru-RU" smtClean="0"/>
              <a:t>‹#›</a:t>
            </a:fld>
            <a:endParaRPr lang="ru-RU"/>
          </a:p>
        </p:txBody>
      </p:sp>
    </p:spTree>
    <p:extLst>
      <p:ext uri="{BB962C8B-B14F-4D97-AF65-F5344CB8AC3E}">
        <p14:creationId xmlns:p14="http://schemas.microsoft.com/office/powerpoint/2010/main" val="21595502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71487" y="1825625"/>
            <a:ext cx="2900363"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3486150" y="1825625"/>
            <a:ext cx="2900363"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820BB889-9D34-4BBB-8EBF-7B432ADE08F0}" type="datetimeFigureOut">
              <a:rPr lang="ru-RU" smtClean="0"/>
              <a:t>17.03.2021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C173F88-3387-453B-9303-AC0210B95CB8}" type="slidenum">
              <a:rPr lang="ru-RU" smtClean="0"/>
              <a:t>‹#›</a:t>
            </a:fld>
            <a:endParaRPr lang="ru-RU"/>
          </a:p>
        </p:txBody>
      </p:sp>
    </p:spTree>
    <p:extLst>
      <p:ext uri="{BB962C8B-B14F-4D97-AF65-F5344CB8AC3E}">
        <p14:creationId xmlns:p14="http://schemas.microsoft.com/office/powerpoint/2010/main" val="2349083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365126"/>
            <a:ext cx="78867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4" name="Объект 3"/>
          <p:cNvSpPr>
            <a:spLocks noGrp="1"/>
          </p:cNvSpPr>
          <p:nvPr>
            <p:ph sz="half" idx="2"/>
          </p:nvPr>
        </p:nvSpPr>
        <p:spPr>
          <a:xfrm>
            <a:off x="629842" y="2505075"/>
            <a:ext cx="3868340"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6" name="Объект 5"/>
          <p:cNvSpPr>
            <a:spLocks noGrp="1"/>
          </p:cNvSpPr>
          <p:nvPr>
            <p:ph sz="quarter" idx="4"/>
          </p:nvPr>
        </p:nvSpPr>
        <p:spPr>
          <a:xfrm>
            <a:off x="4629150" y="2505075"/>
            <a:ext cx="3887391"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820BB889-9D34-4BBB-8EBF-7B432ADE08F0}" type="datetimeFigureOut">
              <a:rPr lang="ru-RU" smtClean="0"/>
              <a:t>17.03.2021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C173F88-3387-453B-9303-AC0210B95CB8}" type="slidenum">
              <a:rPr lang="ru-RU" smtClean="0"/>
              <a:t>‹#›</a:t>
            </a:fld>
            <a:endParaRPr lang="ru-RU"/>
          </a:p>
        </p:txBody>
      </p:sp>
    </p:spTree>
    <p:extLst>
      <p:ext uri="{BB962C8B-B14F-4D97-AF65-F5344CB8AC3E}">
        <p14:creationId xmlns:p14="http://schemas.microsoft.com/office/powerpoint/2010/main" val="2286000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820BB889-9D34-4BBB-8EBF-7B432ADE08F0}" type="datetimeFigureOut">
              <a:rPr lang="ru-RU" smtClean="0"/>
              <a:t>17.03.2021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C173F88-3387-453B-9303-AC0210B95CB8}" type="slidenum">
              <a:rPr lang="ru-RU" smtClean="0"/>
              <a:t>‹#›</a:t>
            </a:fld>
            <a:endParaRPr lang="ru-RU"/>
          </a:p>
        </p:txBody>
      </p:sp>
    </p:spTree>
    <p:extLst>
      <p:ext uri="{BB962C8B-B14F-4D97-AF65-F5344CB8AC3E}">
        <p14:creationId xmlns:p14="http://schemas.microsoft.com/office/powerpoint/2010/main" val="13043509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820BB889-9D34-4BBB-8EBF-7B432ADE08F0}" type="datetimeFigureOut">
              <a:rPr lang="ru-RU" smtClean="0"/>
              <a:t>17.03.2021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C173F88-3387-453B-9303-AC0210B95CB8}" type="slidenum">
              <a:rPr lang="ru-RU" smtClean="0"/>
              <a:t>‹#›</a:t>
            </a:fld>
            <a:endParaRPr lang="ru-RU"/>
          </a:p>
        </p:txBody>
      </p:sp>
    </p:spTree>
    <p:extLst>
      <p:ext uri="{BB962C8B-B14F-4D97-AF65-F5344CB8AC3E}">
        <p14:creationId xmlns:p14="http://schemas.microsoft.com/office/powerpoint/2010/main" val="23749205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smtClean="0"/>
              <a:t>Образец заголовка</a:t>
            </a:r>
            <a:endParaRPr lang="ru-RU"/>
          </a:p>
        </p:txBody>
      </p:sp>
      <p:sp>
        <p:nvSpPr>
          <p:cNvPr id="3" name="Объект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Дата 4"/>
          <p:cNvSpPr>
            <a:spLocks noGrp="1"/>
          </p:cNvSpPr>
          <p:nvPr>
            <p:ph type="dt" sz="half" idx="10"/>
          </p:nvPr>
        </p:nvSpPr>
        <p:spPr/>
        <p:txBody>
          <a:bodyPr/>
          <a:lstStyle/>
          <a:p>
            <a:fld id="{820BB889-9D34-4BBB-8EBF-7B432ADE08F0}" type="datetimeFigureOut">
              <a:rPr lang="ru-RU" smtClean="0"/>
              <a:t>17.03.2021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C173F88-3387-453B-9303-AC0210B95CB8}" type="slidenum">
              <a:rPr lang="ru-RU" smtClean="0"/>
              <a:t>‹#›</a:t>
            </a:fld>
            <a:endParaRPr lang="ru-RU"/>
          </a:p>
        </p:txBody>
      </p:sp>
    </p:spTree>
    <p:extLst>
      <p:ext uri="{BB962C8B-B14F-4D97-AF65-F5344CB8AC3E}">
        <p14:creationId xmlns:p14="http://schemas.microsoft.com/office/powerpoint/2010/main" val="26910129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57200"/>
            <a:ext cx="2949178" cy="1600200"/>
          </a:xfrm>
        </p:spPr>
        <p:txBody>
          <a:bodyPr anchor="b"/>
          <a:lstStyle>
            <a:lvl1pPr>
              <a:defRPr sz="2400"/>
            </a:lvl1pPr>
          </a:lstStyle>
          <a:p>
            <a:r>
              <a:rPr lang="ru-RU" smtClean="0"/>
              <a:t>Образец заголовка</a:t>
            </a:r>
            <a:endParaRPr lang="ru-RU"/>
          </a:p>
        </p:txBody>
      </p:sp>
      <p:sp>
        <p:nvSpPr>
          <p:cNvPr id="3" name="Рисунок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ru-RU"/>
          </a:p>
        </p:txBody>
      </p:sp>
      <p:sp>
        <p:nvSpPr>
          <p:cNvPr id="4" name="Текст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Дата 4"/>
          <p:cNvSpPr>
            <a:spLocks noGrp="1"/>
          </p:cNvSpPr>
          <p:nvPr>
            <p:ph type="dt" sz="half" idx="10"/>
          </p:nvPr>
        </p:nvSpPr>
        <p:spPr/>
        <p:txBody>
          <a:bodyPr/>
          <a:lstStyle/>
          <a:p>
            <a:fld id="{820BB889-9D34-4BBB-8EBF-7B432ADE08F0}" type="datetimeFigureOut">
              <a:rPr lang="ru-RU" smtClean="0"/>
              <a:t>17.03.2021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C173F88-3387-453B-9303-AC0210B95CB8}" type="slidenum">
              <a:rPr lang="ru-RU" smtClean="0"/>
              <a:t>‹#›</a:t>
            </a:fld>
            <a:endParaRPr lang="ru-RU"/>
          </a:p>
        </p:txBody>
      </p:sp>
    </p:spTree>
    <p:extLst>
      <p:ext uri="{BB962C8B-B14F-4D97-AF65-F5344CB8AC3E}">
        <p14:creationId xmlns:p14="http://schemas.microsoft.com/office/powerpoint/2010/main" val="934140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AFAFA"/>
        </a:soli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20BB889-9D34-4BBB-8EBF-7B432ADE08F0}" type="datetimeFigureOut">
              <a:rPr lang="ru-RU" smtClean="0"/>
              <a:t>17.03.2021</a:t>
            </a:fld>
            <a:endParaRPr lang="ru-RU"/>
          </a:p>
        </p:txBody>
      </p:sp>
      <p:sp>
        <p:nvSpPr>
          <p:cNvPr id="5" name="Нижний колонтитул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C173F88-3387-453B-9303-AC0210B95CB8}" type="slidenum">
              <a:rPr lang="ru-RU" smtClean="0"/>
              <a:t>‹#›</a:t>
            </a:fld>
            <a:endParaRPr lang="ru-RU"/>
          </a:p>
        </p:txBody>
      </p:sp>
      <p:pic>
        <p:nvPicPr>
          <p:cNvPr id="7" name="Рисунок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29971805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угольник 6"/>
          <p:cNvSpPr/>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2" name="Заголовок 1"/>
          <p:cNvSpPr>
            <a:spLocks noGrp="1"/>
          </p:cNvSpPr>
          <p:nvPr>
            <p:ph type="ctrTitle"/>
          </p:nvPr>
        </p:nvSpPr>
        <p:spPr>
          <a:xfrm>
            <a:off x="609601" y="3815076"/>
            <a:ext cx="8316685" cy="1876607"/>
          </a:xfrm>
        </p:spPr>
        <p:txBody>
          <a:bodyPr>
            <a:noAutofit/>
          </a:bodyPr>
          <a:lstStyle/>
          <a:p>
            <a:r>
              <a:rPr lang="ru-RU" sz="5400" b="1" dirty="0" smtClean="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mn-lt"/>
              </a:rPr>
              <a:t>Комплектование команды </a:t>
            </a:r>
            <a:r>
              <a:rPr lang="ru-RU" sz="5400" b="1" dirty="0" smtClean="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mn-lt"/>
              </a:rPr>
              <a:t>проекта</a:t>
            </a:r>
            <a:endParaRPr lang="ru-RU" sz="5400" b="1" dirty="0">
              <a:ln w="9525">
                <a:solidFill>
                  <a:schemeClr val="bg1"/>
                </a:solidFill>
                <a:prstDash val="solid"/>
              </a:ln>
              <a:solidFill>
                <a:srgbClr val="002060"/>
              </a:solidFill>
              <a:effectLst>
                <a:outerShdw blurRad="12700" dist="38100" dir="2700000" algn="tl" rotWithShape="0">
                  <a:schemeClr val="accent5">
                    <a:lumMod val="60000"/>
                    <a:lumOff val="40000"/>
                  </a:schemeClr>
                </a:outerShdw>
              </a:effectLst>
              <a:latin typeface="+mn-lt"/>
            </a:endParaRPr>
          </a:p>
        </p:txBody>
      </p:sp>
    </p:spTree>
    <p:extLst>
      <p:ext uri="{BB962C8B-B14F-4D97-AF65-F5344CB8AC3E}">
        <p14:creationId xmlns:p14="http://schemas.microsoft.com/office/powerpoint/2010/main" val="16938328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4513" y="182246"/>
            <a:ext cx="8663396" cy="1325563"/>
          </a:xfrm>
        </p:spPr>
        <p:txBody>
          <a:bodyPr>
            <a:noAutofit/>
          </a:bodyPr>
          <a:lstStyle/>
          <a:p>
            <a:r>
              <a:rPr lang="ru-RU" sz="2400" dirty="0"/>
              <a:t>Применение опросника </a:t>
            </a:r>
            <a:r>
              <a:rPr lang="ru-RU" sz="2400" dirty="0" err="1"/>
              <a:t>Кейрси</a:t>
            </a:r>
            <a:r>
              <a:rPr lang="ru-RU" sz="2400" dirty="0"/>
              <a:t> позволяет выявить </a:t>
            </a:r>
            <a:r>
              <a:rPr lang="ru-RU" sz="2400" b="1" i="1" dirty="0">
                <a:solidFill>
                  <a:srgbClr val="C00000"/>
                </a:solidFill>
              </a:rPr>
              <a:t>16 основных типов личности</a:t>
            </a:r>
            <a:r>
              <a:rPr lang="ru-RU" sz="2400" dirty="0"/>
              <a:t>, задаваемых индивидуальной комбинацией тех или иных предпочтений.</a:t>
            </a:r>
          </a:p>
        </p:txBody>
      </p:sp>
      <p:sp>
        <p:nvSpPr>
          <p:cNvPr id="5" name="Объект 2"/>
          <p:cNvSpPr>
            <a:spLocks noGrp="1"/>
          </p:cNvSpPr>
          <p:nvPr>
            <p:ph idx="1"/>
          </p:nvPr>
        </p:nvSpPr>
        <p:spPr>
          <a:xfrm>
            <a:off x="184513" y="1507809"/>
            <a:ext cx="8663396" cy="3821837"/>
          </a:xfrm>
        </p:spPr>
        <p:txBody>
          <a:bodyPr>
            <a:noAutofit/>
          </a:bodyPr>
          <a:lstStyle/>
          <a:p>
            <a:pPr marL="0" indent="0">
              <a:buNone/>
            </a:pPr>
            <a:r>
              <a:rPr lang="ru-RU" sz="2000" dirty="0"/>
              <a:t>1.	</a:t>
            </a:r>
            <a:r>
              <a:rPr lang="ru-RU" sz="2000" dirty="0" err="1"/>
              <a:t>Esfj</a:t>
            </a:r>
            <a:r>
              <a:rPr lang="ru-RU" sz="2000" dirty="0"/>
              <a:t> – открытый, практичный, житейская мудрость; компанейский, гостеприимный, общительный; интересы клиента превыше всего; ответственный</a:t>
            </a:r>
            <a:r>
              <a:rPr lang="ru-RU" sz="2000" dirty="0" smtClean="0"/>
              <a:t>.</a:t>
            </a:r>
            <a:endParaRPr lang="ru-RU" sz="2000" dirty="0"/>
          </a:p>
          <a:p>
            <a:pPr marL="0" indent="0">
              <a:buNone/>
            </a:pPr>
            <a:r>
              <a:rPr lang="ru-RU" sz="2000" dirty="0"/>
              <a:t>2.	</a:t>
            </a:r>
            <a:r>
              <a:rPr lang="ru-RU" sz="2000" dirty="0" err="1"/>
              <a:t>Isfj</a:t>
            </a:r>
            <a:r>
              <a:rPr lang="ru-RU" sz="2000" dirty="0"/>
              <a:t> – спокойный; интересы организации, традиции, ответственный; связь времен; все по плану; заботливый; выполнять поручения спокойнее, чем руководить; хозяин в своем доме</a:t>
            </a:r>
            <a:r>
              <a:rPr lang="ru-RU" sz="2000" dirty="0" smtClean="0"/>
              <a:t>.</a:t>
            </a:r>
            <a:endParaRPr lang="ru-RU" sz="2000" dirty="0"/>
          </a:p>
          <a:p>
            <a:pPr marL="0" indent="0">
              <a:buNone/>
            </a:pPr>
            <a:r>
              <a:rPr lang="ru-RU" sz="2000" dirty="0"/>
              <a:t>3.	</a:t>
            </a:r>
            <a:r>
              <a:rPr lang="ru-RU" sz="2000" dirty="0" err="1"/>
              <a:t>Estj</a:t>
            </a:r>
            <a:r>
              <a:rPr lang="ru-RU" sz="2000" dirty="0"/>
              <a:t> – лидер, ответственный, долг, иерархия; порядок, практичный; открытый; все по плану, без глупостей и лишних выдумок; бесхитростный, исполнительный, цельная натура</a:t>
            </a:r>
            <a:r>
              <a:rPr lang="ru-RU" sz="2000" dirty="0" smtClean="0"/>
              <a:t>.</a:t>
            </a:r>
            <a:endParaRPr lang="ru-RU" sz="2000" dirty="0"/>
          </a:p>
          <a:p>
            <a:pPr marL="0" indent="0">
              <a:buNone/>
            </a:pPr>
            <a:r>
              <a:rPr lang="ru-RU" sz="2000" dirty="0" smtClean="0"/>
              <a:t>4.	</a:t>
            </a:r>
            <a:r>
              <a:rPr lang="ru-RU" sz="2000" dirty="0" err="1" smtClean="0"/>
              <a:t>Istj</a:t>
            </a:r>
            <a:r>
              <a:rPr lang="ru-RU" sz="2000" dirty="0" smtClean="0"/>
              <a:t> </a:t>
            </a:r>
            <a:r>
              <a:rPr lang="ru-RU" sz="2000" dirty="0"/>
              <a:t>– долг, человек слова, ответственный; спокойный, твердый, надежный, логичный, </a:t>
            </a:r>
            <a:r>
              <a:rPr lang="ru-RU" sz="2000" dirty="0" err="1"/>
              <a:t>малоэмоциональный</a:t>
            </a:r>
            <a:r>
              <a:rPr lang="ru-RU" sz="2000" dirty="0"/>
              <a:t>; семьянин; основательность и детальность</a:t>
            </a:r>
            <a:r>
              <a:rPr lang="ru-RU" sz="2000" dirty="0" smtClean="0"/>
              <a:t>.</a:t>
            </a:r>
          </a:p>
          <a:p>
            <a:pPr marL="0" indent="0">
              <a:buNone/>
            </a:pPr>
            <a:endParaRPr lang="ru-RU" sz="2000" dirty="0"/>
          </a:p>
        </p:txBody>
      </p:sp>
    </p:spTree>
    <p:extLst>
      <p:ext uri="{BB962C8B-B14F-4D97-AF65-F5344CB8AC3E}">
        <p14:creationId xmlns:p14="http://schemas.microsoft.com/office/powerpoint/2010/main" val="33595105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Объект 2"/>
          <p:cNvSpPr>
            <a:spLocks noGrp="1"/>
          </p:cNvSpPr>
          <p:nvPr>
            <p:ph idx="1"/>
          </p:nvPr>
        </p:nvSpPr>
        <p:spPr>
          <a:xfrm>
            <a:off x="376102" y="279901"/>
            <a:ext cx="8663396" cy="4351338"/>
          </a:xfrm>
        </p:spPr>
        <p:txBody>
          <a:bodyPr>
            <a:noAutofit/>
          </a:bodyPr>
          <a:lstStyle/>
          <a:p>
            <a:pPr marL="0" indent="0">
              <a:buNone/>
            </a:pPr>
            <a:r>
              <a:rPr lang="ru-RU" sz="2000" dirty="0"/>
              <a:t>1.	</a:t>
            </a:r>
            <a:r>
              <a:rPr lang="ru-RU" sz="2000" dirty="0" err="1"/>
              <a:t>Esfp</a:t>
            </a:r>
            <a:r>
              <a:rPr lang="ru-RU" sz="2000" dirty="0"/>
              <a:t> – оптимизм и теплота, избегают одиночества, идут по жизни смеясь, жизнь – сплошные приключения; игнорируют все мрачное; щедрость; поддаются соблазнам; старший друг для своего ребенка, умение работать с людьми; богатство языка; наука – дело не для них, бизнес, торговля</a:t>
            </a:r>
            <a:r>
              <a:rPr lang="ru-RU" sz="2000" dirty="0" smtClean="0"/>
              <a:t>.</a:t>
            </a:r>
            <a:endParaRPr lang="ru-RU" sz="2000" dirty="0"/>
          </a:p>
          <a:p>
            <a:pPr marL="0" indent="0">
              <a:buNone/>
            </a:pPr>
            <a:r>
              <a:rPr lang="ru-RU" sz="2000" dirty="0"/>
              <a:t>2.	</a:t>
            </a:r>
            <a:r>
              <a:rPr lang="ru-RU" sz="2000" dirty="0" err="1"/>
              <a:t>Isfp</a:t>
            </a:r>
            <a:r>
              <a:rPr lang="ru-RU" sz="2000" dirty="0"/>
              <a:t> – свойства личности проявляются в искусстве; эпикурейский образ жизни; острота ощущения текущей минуты, высочайшая чувствительность к оттенкам и полутонам; тонкости устной и письменной речи обычно не интересуют их; музыка, танцы, рисование – вот их область; свобода, оптимистичность, непокорность, уход от всякого рода ограничений</a:t>
            </a:r>
            <a:r>
              <a:rPr lang="ru-RU" sz="2000" dirty="0" smtClean="0"/>
              <a:t>.</a:t>
            </a:r>
            <a:endParaRPr lang="ru-RU" sz="2000" dirty="0"/>
          </a:p>
          <a:p>
            <a:pPr marL="0" indent="0">
              <a:buNone/>
            </a:pPr>
            <a:r>
              <a:rPr lang="ru-RU" sz="2000" dirty="0"/>
              <a:t>3.	</a:t>
            </a:r>
            <a:r>
              <a:rPr lang="ru-RU" sz="2000" dirty="0" err="1"/>
              <a:t>Estp</a:t>
            </a:r>
            <a:r>
              <a:rPr lang="ru-RU" sz="2000" dirty="0"/>
              <a:t> – энергия, игра, неистощимый, искушенный в обращении с людьми, остроумие, прагматизм; работа в условиях риска и на грани катастрофы, поиск острых ощущений; выгода во взаимоотношениях; погоня за госпожой удачей, риск</a:t>
            </a:r>
            <a:r>
              <a:rPr lang="ru-RU" sz="2000" dirty="0" smtClean="0"/>
              <a:t>.</a:t>
            </a:r>
            <a:endParaRPr lang="ru-RU" sz="2000" dirty="0"/>
          </a:p>
          <a:p>
            <a:pPr marL="0" indent="0">
              <a:buNone/>
            </a:pPr>
            <a:r>
              <a:rPr lang="ru-RU" sz="2000" dirty="0"/>
              <a:t>4.	</a:t>
            </a:r>
            <a:r>
              <a:rPr lang="ru-RU" sz="2000" dirty="0" err="1"/>
              <a:t>Istp</a:t>
            </a:r>
            <a:r>
              <a:rPr lang="ru-RU" sz="2000" dirty="0"/>
              <a:t> – не признают субординации; бесстрашие, жажда действий, пилотирование, серфинг, умение обращаться с инструментами: скальпель, долото или штурвал авиалайнера; боевики, ниндзя; братские взаимоотношения; часто бросают школу и не стремятся к высшему образованию.</a:t>
            </a:r>
          </a:p>
          <a:p>
            <a:pPr marL="0" indent="0">
              <a:buNone/>
            </a:pPr>
            <a:endParaRPr lang="ru-RU" sz="2000" dirty="0"/>
          </a:p>
        </p:txBody>
      </p:sp>
    </p:spTree>
    <p:extLst>
      <p:ext uri="{BB962C8B-B14F-4D97-AF65-F5344CB8AC3E}">
        <p14:creationId xmlns:p14="http://schemas.microsoft.com/office/powerpoint/2010/main" val="1348649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9017" y="201523"/>
            <a:ext cx="8663396" cy="4805905"/>
          </a:xfrm>
        </p:spPr>
        <p:txBody>
          <a:bodyPr>
            <a:noAutofit/>
          </a:bodyPr>
          <a:lstStyle/>
          <a:p>
            <a:pPr marL="0" indent="0">
              <a:buNone/>
            </a:pPr>
            <a:r>
              <a:rPr lang="ru-RU" sz="2000" dirty="0"/>
              <a:t>1.	</a:t>
            </a:r>
            <a:r>
              <a:rPr lang="ru-RU" sz="2000" dirty="0" err="1"/>
              <a:t>Enfj</a:t>
            </a:r>
            <a:r>
              <a:rPr lang="ru-RU" sz="2000" dirty="0"/>
              <a:t> – лидер, общительный, внимательный к чувствам других людей; образцовый родитель; нетерпеливый по отношению к рутине и монотонной деятельности; умение распределить роли в группе</a:t>
            </a:r>
            <a:r>
              <a:rPr lang="ru-RU" sz="2000" dirty="0" smtClean="0"/>
              <a:t>.</a:t>
            </a:r>
            <a:endParaRPr lang="ru-RU" sz="2000" dirty="0"/>
          </a:p>
          <a:p>
            <a:pPr marL="0" indent="0">
              <a:buNone/>
            </a:pPr>
            <a:r>
              <a:rPr lang="ru-RU" sz="2000" dirty="0"/>
              <a:t>2.	</a:t>
            </a:r>
            <a:r>
              <a:rPr lang="ru-RU" sz="2000" dirty="0" err="1"/>
              <a:t>Infj</a:t>
            </a:r>
            <a:r>
              <a:rPr lang="ru-RU" sz="2000" dirty="0"/>
              <a:t> – радость друзей – радость и для него; проницательность и прозорливость; успешное самообразование; ранимость, не любят споров и конфликтов; богатое воображение, поэтичность, любовь к метафорам; врач, писатель, гармония человеческих взаимоотношений, психолог</a:t>
            </a:r>
            <a:r>
              <a:rPr lang="ru-RU" sz="2000" dirty="0" smtClean="0"/>
              <a:t>.</a:t>
            </a:r>
            <a:endParaRPr lang="ru-RU" sz="2000" dirty="0"/>
          </a:p>
          <a:p>
            <a:pPr marL="0" indent="0">
              <a:buNone/>
            </a:pPr>
            <a:r>
              <a:rPr lang="ru-RU" sz="2000" dirty="0"/>
              <a:t>3.	</a:t>
            </a:r>
            <a:r>
              <a:rPr lang="ru-RU" sz="2000" dirty="0" err="1"/>
              <a:t>Enfp</a:t>
            </a:r>
            <a:r>
              <a:rPr lang="ru-RU" sz="2000" dirty="0"/>
              <a:t> – умение влиять на окружающих, видит людей насквозь; отрыв от реальности в поиске гармонии; подмечает все необычное, чувствительность, отрицание сухой логики, творчество, энтузиазм, оптимизм, богатая фантазия; торговец, политик, драматург; практический психолог; экстравагантность, щедрость, иногда до безрассудства</a:t>
            </a:r>
            <a:r>
              <a:rPr lang="ru-RU" sz="2000" dirty="0" smtClean="0"/>
              <a:t>.</a:t>
            </a:r>
            <a:endParaRPr lang="ru-RU" sz="2000" dirty="0"/>
          </a:p>
          <a:p>
            <a:pPr marL="0" indent="0">
              <a:buNone/>
            </a:pPr>
            <a:r>
              <a:rPr lang="ru-RU" sz="2000" dirty="0"/>
              <a:t>4.	</a:t>
            </a:r>
            <a:r>
              <a:rPr lang="ru-RU" sz="2000" dirty="0" err="1"/>
              <a:t>Infp</a:t>
            </a:r>
            <a:r>
              <a:rPr lang="ru-RU" sz="2000" dirty="0"/>
              <a:t> – спокойный, идеалист, чувство собственного достоинства; борьба со злом за идеалы добра и справедливости; лирический символизм; писатель, психолог, архитектор, кто угодно, только не бизнесмен; способности в изучении языков; «мой дом – моя крепость»; крайне уживчивые и покладистые супруги</a:t>
            </a:r>
            <a:r>
              <a:rPr lang="ru-RU" sz="2000" dirty="0" smtClean="0"/>
              <a:t>.</a:t>
            </a:r>
            <a:endParaRPr lang="ru-RU" sz="2000" dirty="0"/>
          </a:p>
        </p:txBody>
      </p:sp>
    </p:spTree>
    <p:extLst>
      <p:ext uri="{BB962C8B-B14F-4D97-AF65-F5344CB8AC3E}">
        <p14:creationId xmlns:p14="http://schemas.microsoft.com/office/powerpoint/2010/main" val="4130029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289017" y="201523"/>
            <a:ext cx="8663396" cy="4805905"/>
          </a:xfrm>
        </p:spPr>
        <p:txBody>
          <a:bodyPr>
            <a:noAutofit/>
          </a:bodyPr>
          <a:lstStyle/>
          <a:p>
            <a:pPr marL="0" indent="0">
              <a:buNone/>
            </a:pPr>
            <a:r>
              <a:rPr lang="ru-RU" sz="2000" dirty="0"/>
              <a:t>1.	</a:t>
            </a:r>
            <a:r>
              <a:rPr lang="ru-RU" sz="2000" dirty="0" err="1"/>
              <a:t>Entj</a:t>
            </a:r>
            <a:r>
              <a:rPr lang="ru-RU" sz="2000" dirty="0"/>
              <a:t> – руководитель; ориентация на цель, логичный; эффективность в работе – превыше всего; хранитель домашнего очага; интеллигент; требовательный родитель; неутомимый; карьера иногда важнее, чем семейное благополучие</a:t>
            </a:r>
            <a:r>
              <a:rPr lang="ru-RU" sz="2000" dirty="0" smtClean="0"/>
              <a:t>.</a:t>
            </a:r>
            <a:endParaRPr lang="ru-RU" sz="2000" dirty="0"/>
          </a:p>
          <a:p>
            <a:pPr marL="0" indent="0">
              <a:buNone/>
            </a:pPr>
            <a:r>
              <a:rPr lang="ru-RU" sz="2000" dirty="0"/>
              <a:t>2.	</a:t>
            </a:r>
            <a:r>
              <a:rPr lang="ru-RU" sz="2000" dirty="0" err="1"/>
              <a:t>Intj</a:t>
            </a:r>
            <a:r>
              <a:rPr lang="ru-RU" sz="2000" dirty="0"/>
              <a:t> – самоуверенный, интересы в будущем, авторитеты не имеют значения; теоретик, «мозговой штурм», жизнь – игра на гигантской шахматной доске, логика; высокие руководящие должности; отсутствие эмоциональности, высокие способности к обучению, независимость, интуиция; возможные трудности в мире эмоций и чувств</a:t>
            </a:r>
            <a:r>
              <a:rPr lang="ru-RU" sz="2000" dirty="0" smtClean="0"/>
              <a:t>.</a:t>
            </a:r>
            <a:endParaRPr lang="ru-RU" sz="2000" dirty="0"/>
          </a:p>
          <a:p>
            <a:pPr marL="0" indent="0">
              <a:buNone/>
            </a:pPr>
            <a:r>
              <a:rPr lang="ru-RU" sz="2000" dirty="0"/>
              <a:t>3.	</a:t>
            </a:r>
            <a:r>
              <a:rPr lang="ru-RU" sz="2000" dirty="0" err="1"/>
              <a:t>Entp</a:t>
            </a:r>
            <a:r>
              <a:rPr lang="ru-RU" sz="2000" dirty="0"/>
              <a:t> – применяет интуицию на практике (в изобретениях); энтузиаст; новатор – важна воплощенная идея, а не идея сама по себе; очаровательный собеседник, инициативный в общении; нетерпение к банальным, рутинным операциям; хороший педагог; юмор; девиз – «понимать людей</a:t>
            </a:r>
            <a:r>
              <a:rPr lang="ru-RU" sz="2000" dirty="0" smtClean="0"/>
              <a:t>!».</a:t>
            </a:r>
            <a:endParaRPr lang="ru-RU" sz="2000" dirty="0"/>
          </a:p>
          <a:p>
            <a:pPr marL="0" indent="0">
              <a:buNone/>
            </a:pPr>
            <a:r>
              <a:rPr lang="ru-RU" sz="2000" dirty="0"/>
              <a:t>4.	</a:t>
            </a:r>
            <a:r>
              <a:rPr lang="ru-RU" sz="2000" dirty="0" err="1"/>
              <a:t>Intp</a:t>
            </a:r>
            <a:r>
              <a:rPr lang="ru-RU" sz="2000" dirty="0"/>
              <a:t> – ценитель мыслей и речи, мгновенная оценка ситуации, логичность; познание законов природы, интеллектуал; несколько высокомерный; философ, математик; неистощимый фонтан новых идей; чуткий и умный родитель; сложный внутренний мир, полный ассоциаций.</a:t>
            </a:r>
          </a:p>
          <a:p>
            <a:pPr marL="0" indent="0">
              <a:buNone/>
            </a:pPr>
            <a:endParaRPr lang="ru-RU" sz="2000" dirty="0"/>
          </a:p>
        </p:txBody>
      </p:sp>
    </p:spTree>
    <p:extLst>
      <p:ext uri="{BB962C8B-B14F-4D97-AF65-F5344CB8AC3E}">
        <p14:creationId xmlns:p14="http://schemas.microsoft.com/office/powerpoint/2010/main" val="27426032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723423" y="5635727"/>
            <a:ext cx="8229600" cy="1143000"/>
          </a:xfrm>
        </p:spPr>
        <p:txBody>
          <a:bodyPr>
            <a:normAutofit/>
          </a:bodyPr>
          <a:lstStyle/>
          <a:p>
            <a:pPr algn="r"/>
            <a:r>
              <a:rPr lang="ru-RU" sz="3600" dirty="0" smtClean="0"/>
              <a:t>Командные роли по </a:t>
            </a:r>
            <a:r>
              <a:rPr lang="ru-RU" sz="3600" dirty="0" err="1" smtClean="0"/>
              <a:t>Белбину</a:t>
            </a:r>
            <a:endParaRPr lang="ru-RU" sz="3600" dirty="0"/>
          </a:p>
        </p:txBody>
      </p:sp>
      <p:sp>
        <p:nvSpPr>
          <p:cNvPr id="2" name="AutoShape 4" descr="https://static.wixstatic.com/media/2a7ef1_e6bfc6f7eb934f67b4b8a08c62f7958a.png/v1/fill/w_544,h_383,al_c,lg_1,q_85/2a7ef1_e6bfc6f7eb934f67b4b8a08c62f7958a.webp"/>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ru-RU"/>
          </a:p>
        </p:txBody>
      </p:sp>
      <p:pic>
        <p:nvPicPr>
          <p:cNvPr id="10245"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6279" y="160338"/>
            <a:ext cx="7445214" cy="52417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970261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p14="http://schemas.microsoft.com/office/powerpoint/2010/main" val="2693464072"/>
              </p:ext>
            </p:extLst>
          </p:nvPr>
        </p:nvGraphicFramePr>
        <p:xfrm>
          <a:off x="-1" y="749800"/>
          <a:ext cx="9144001" cy="6108200"/>
        </p:xfrm>
        <a:graphic>
          <a:graphicData uri="http://schemas.openxmlformats.org/drawingml/2006/table">
            <a:tbl>
              <a:tblPr firstRow="1" bandRow="1">
                <a:tableStyleId>{93296810-A885-4BE3-A3E7-6D5BEEA58F35}</a:tableStyleId>
              </a:tblPr>
              <a:tblGrid>
                <a:gridCol w="1793966">
                  <a:extLst>
                    <a:ext uri="{9D8B030D-6E8A-4147-A177-3AD203B41FA5}">
                      <a16:colId xmlns:a16="http://schemas.microsoft.com/office/drawing/2014/main" val="20000"/>
                    </a:ext>
                  </a:extLst>
                </a:gridCol>
                <a:gridCol w="3117668">
                  <a:extLst>
                    <a:ext uri="{9D8B030D-6E8A-4147-A177-3AD203B41FA5}">
                      <a16:colId xmlns:a16="http://schemas.microsoft.com/office/drawing/2014/main" val="20001"/>
                    </a:ext>
                  </a:extLst>
                </a:gridCol>
                <a:gridCol w="4232367">
                  <a:extLst>
                    <a:ext uri="{9D8B030D-6E8A-4147-A177-3AD203B41FA5}">
                      <a16:colId xmlns:a16="http://schemas.microsoft.com/office/drawing/2014/main" val="20002"/>
                    </a:ext>
                  </a:extLst>
                </a:gridCol>
              </a:tblGrid>
              <a:tr h="248595">
                <a:tc>
                  <a:txBody>
                    <a:bodyPr/>
                    <a:lstStyle/>
                    <a:p>
                      <a:pPr indent="0" algn="ctr">
                        <a:lnSpc>
                          <a:spcPct val="100000"/>
                        </a:lnSpc>
                        <a:spcAft>
                          <a:spcPts val="0"/>
                        </a:spcAft>
                      </a:pPr>
                      <a:r>
                        <a:rPr lang="ru-RU" sz="1400" dirty="0">
                          <a:effectLst/>
                        </a:rPr>
                        <a:t>Командная роль</a:t>
                      </a:r>
                      <a:endParaRPr lang="ru-RU" sz="1400" dirty="0">
                        <a:effectLst/>
                        <a:latin typeface="Times New Roman" panose="02020603050405020304" pitchFamily="18" charset="0"/>
                        <a:ea typeface="Times New Roman"/>
                        <a:cs typeface="Times New Roman" panose="02020603050405020304" pitchFamily="18" charset="0"/>
                      </a:endParaRPr>
                    </a:p>
                  </a:txBody>
                  <a:tcPr marL="6350" marR="6350" marT="0" marB="0"/>
                </a:tc>
                <a:tc>
                  <a:txBody>
                    <a:bodyPr/>
                    <a:lstStyle/>
                    <a:p>
                      <a:pPr indent="0" algn="ctr">
                        <a:lnSpc>
                          <a:spcPct val="100000"/>
                        </a:lnSpc>
                        <a:spcAft>
                          <a:spcPts val="0"/>
                        </a:spcAft>
                      </a:pPr>
                      <a:r>
                        <a:rPr lang="ru-RU" sz="1400" dirty="0">
                          <a:effectLst/>
                        </a:rPr>
                        <a:t>Краткая характеристика</a:t>
                      </a:r>
                      <a:endParaRPr lang="ru-RU" sz="1400" dirty="0">
                        <a:effectLst/>
                        <a:latin typeface="Times New Roman" panose="02020603050405020304" pitchFamily="18" charset="0"/>
                        <a:ea typeface="Times New Roman"/>
                        <a:cs typeface="Times New Roman" panose="02020603050405020304" pitchFamily="18" charset="0"/>
                      </a:endParaRPr>
                    </a:p>
                  </a:txBody>
                  <a:tcPr marL="6350" marR="6350" marT="0" marB="0"/>
                </a:tc>
                <a:tc>
                  <a:txBody>
                    <a:bodyPr/>
                    <a:lstStyle/>
                    <a:p>
                      <a:pPr indent="0" algn="ctr">
                        <a:lnSpc>
                          <a:spcPct val="100000"/>
                        </a:lnSpc>
                        <a:spcAft>
                          <a:spcPts val="0"/>
                        </a:spcAft>
                      </a:pPr>
                      <a:r>
                        <a:rPr lang="ru-RU" sz="1400" dirty="0">
                          <a:effectLst/>
                        </a:rPr>
                        <a:t>Основной вклад в проектирование</a:t>
                      </a:r>
                      <a:endParaRPr lang="ru-RU" sz="1400" dirty="0">
                        <a:effectLst/>
                        <a:latin typeface="Times New Roman" panose="02020603050405020304" pitchFamily="18" charset="0"/>
                        <a:ea typeface="Times New Roman"/>
                        <a:cs typeface="Times New Roman" panose="02020603050405020304" pitchFamily="18" charset="0"/>
                      </a:endParaRPr>
                    </a:p>
                  </a:txBody>
                  <a:tcPr marL="6350" marR="6350" marT="0" marB="0"/>
                </a:tc>
                <a:extLst>
                  <a:ext uri="{0D108BD9-81ED-4DB2-BD59-A6C34878D82A}">
                    <a16:rowId xmlns:a16="http://schemas.microsoft.com/office/drawing/2014/main" val="10000"/>
                  </a:ext>
                </a:extLst>
              </a:tr>
              <a:tr h="845032">
                <a:tc>
                  <a:txBody>
                    <a:bodyPr/>
                    <a:lstStyle/>
                    <a:p>
                      <a:pPr indent="0">
                        <a:lnSpc>
                          <a:spcPct val="100000"/>
                        </a:lnSpc>
                        <a:spcAft>
                          <a:spcPts val="0"/>
                        </a:spcAft>
                      </a:pPr>
                      <a:r>
                        <a:rPr lang="ru-RU" sz="1400" dirty="0" err="1">
                          <a:effectLst/>
                        </a:rPr>
                        <a:t>Мотиватор</a:t>
                      </a:r>
                      <a:r>
                        <a:rPr lang="ru-RU" sz="1400" dirty="0">
                          <a:effectLst/>
                        </a:rPr>
                        <a:t> (вдохновитель</a:t>
                      </a:r>
                      <a:r>
                        <a:rPr lang="ru-RU" sz="1400" dirty="0" smtClean="0">
                          <a:effectLst/>
                        </a:rPr>
                        <a:t>)</a:t>
                      </a:r>
                      <a:endParaRPr lang="ru-RU" sz="1400" dirty="0">
                        <a:effectLst/>
                        <a:latin typeface="Times New Roman" panose="02020603050405020304" pitchFamily="18" charset="0"/>
                        <a:ea typeface="Times New Roman"/>
                        <a:cs typeface="Times New Roman" panose="02020603050405020304" pitchFamily="18" charset="0"/>
                      </a:endParaRPr>
                    </a:p>
                  </a:txBody>
                  <a:tcPr marL="6350" marR="6350" marT="0" marB="0"/>
                </a:tc>
                <a:tc>
                  <a:txBody>
                    <a:bodyPr/>
                    <a:lstStyle/>
                    <a:p>
                      <a:pPr indent="0">
                        <a:lnSpc>
                          <a:spcPct val="100000"/>
                        </a:lnSpc>
                        <a:spcAft>
                          <a:spcPts val="0"/>
                        </a:spcAft>
                      </a:pPr>
                      <a:r>
                        <a:rPr lang="ru-RU" sz="1400" dirty="0">
                          <a:effectLst/>
                        </a:rPr>
                        <a:t>Приводит команду в действие, побуждает к движению вперед, </a:t>
                      </a:r>
                      <a:r>
                        <a:rPr lang="ru-RU" sz="1400" dirty="0" smtClean="0">
                          <a:effectLst/>
                        </a:rPr>
                        <a:t>воодушевляет</a:t>
                      </a:r>
                      <a:endParaRPr lang="ru-RU" sz="1400" dirty="0">
                        <a:effectLst/>
                        <a:latin typeface="Times New Roman" panose="02020603050405020304" pitchFamily="18" charset="0"/>
                        <a:ea typeface="Times New Roman"/>
                        <a:cs typeface="Times New Roman" panose="02020603050405020304" pitchFamily="18" charset="0"/>
                      </a:endParaRPr>
                    </a:p>
                  </a:txBody>
                  <a:tcPr marL="6350" marR="6350" marT="0" marB="0"/>
                </a:tc>
                <a:tc>
                  <a:txBody>
                    <a:bodyPr/>
                    <a:lstStyle/>
                    <a:p>
                      <a:pPr indent="0">
                        <a:lnSpc>
                          <a:spcPct val="100000"/>
                        </a:lnSpc>
                        <a:spcAft>
                          <a:spcPts val="0"/>
                        </a:spcAft>
                      </a:pPr>
                      <a:r>
                        <a:rPr lang="ru-RU" sz="1400" dirty="0">
                          <a:effectLst/>
                        </a:rPr>
                        <a:t>Старается ставить амбициозные цели; влияет на масштабность проекта; стремится, чтобы проект выходил за рамки рабочих обязанностей и полномочий участников</a:t>
                      </a:r>
                      <a:r>
                        <a:rPr lang="ru-RU" sz="1400" dirty="0" smtClean="0">
                          <a:effectLst/>
                        </a:rPr>
                        <a:t>.</a:t>
                      </a:r>
                      <a:endParaRPr lang="ru-RU" sz="1400" dirty="0">
                        <a:effectLst/>
                        <a:latin typeface="Times New Roman" panose="02020603050405020304" pitchFamily="18" charset="0"/>
                        <a:ea typeface="Times New Roman"/>
                        <a:cs typeface="Times New Roman" panose="02020603050405020304" pitchFamily="18" charset="0"/>
                      </a:endParaRPr>
                    </a:p>
                  </a:txBody>
                  <a:tcPr marL="6350" marR="6350" marT="0" marB="0"/>
                </a:tc>
                <a:extLst>
                  <a:ext uri="{0D108BD9-81ED-4DB2-BD59-A6C34878D82A}">
                    <a16:rowId xmlns:a16="http://schemas.microsoft.com/office/drawing/2014/main" val="10001"/>
                  </a:ext>
                </a:extLst>
              </a:tr>
              <a:tr h="95066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effectLst/>
                        </a:rPr>
                        <a:t>Координатор (председатель, менеджер)</a:t>
                      </a:r>
                    </a:p>
                    <a:p>
                      <a:pPr indent="0">
                        <a:lnSpc>
                          <a:spcPct val="100000"/>
                        </a:lnSpc>
                        <a:spcAft>
                          <a:spcPts val="0"/>
                        </a:spcAft>
                      </a:pPr>
                      <a:endParaRPr lang="ru-RU" sz="1400" dirty="0">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400" dirty="0" smtClean="0">
                          <a:effectLst/>
                        </a:rPr>
                        <a:t>Координирует усилия членов команды с учетом потенциала каждого</a:t>
                      </a:r>
                    </a:p>
                    <a:p>
                      <a:pPr indent="0">
                        <a:lnSpc>
                          <a:spcPct val="100000"/>
                        </a:lnSpc>
                        <a:spcAft>
                          <a:spcPts val="0"/>
                        </a:spcAft>
                      </a:pPr>
                      <a:endParaRPr lang="ru-RU" sz="1400" dirty="0">
                        <a:latin typeface="Times New Roman" panose="02020603050405020304" pitchFamily="18" charset="0"/>
                        <a:cs typeface="Times New Roman" panose="02020603050405020304" pitchFamily="18" charset="0"/>
                      </a:endParaRPr>
                    </a:p>
                  </a:txBody>
                  <a:tcPr/>
                </a:tc>
                <a:tc>
                  <a:txBody>
                    <a:bodyPr/>
                    <a:lstStyle/>
                    <a:p>
                      <a:pPr indent="0">
                        <a:lnSpc>
                          <a:spcPct val="100000"/>
                        </a:lnSpc>
                        <a:spcAft>
                          <a:spcPts val="0"/>
                        </a:spcAft>
                      </a:pPr>
                      <a:r>
                        <a:rPr lang="ru-RU" sz="1400" dirty="0" smtClean="0">
                          <a:effectLst/>
                        </a:rPr>
                        <a:t>Участник, выполняющий роль обычно претендует на лидерство.</a:t>
                      </a:r>
                      <a:r>
                        <a:rPr lang="ru-RU" sz="1400" baseline="0" dirty="0" smtClean="0">
                          <a:effectLst/>
                        </a:rPr>
                        <a:t> </a:t>
                      </a:r>
                      <a:r>
                        <a:rPr lang="ru-RU" sz="1400" dirty="0" smtClean="0">
                          <a:effectLst/>
                        </a:rPr>
                        <a:t>Согласует действия, мнения и точки зрения членов команды, организует процесс деятельности</a:t>
                      </a:r>
                      <a:endParaRPr lang="ru-RU" sz="14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r h="428384">
                <a:tc>
                  <a:txBody>
                    <a:bodyPr/>
                    <a:lstStyle/>
                    <a:p>
                      <a:pPr indent="0">
                        <a:lnSpc>
                          <a:spcPct val="100000"/>
                        </a:lnSpc>
                        <a:spcAft>
                          <a:spcPts val="0"/>
                        </a:spcAft>
                      </a:pPr>
                      <a:r>
                        <a:rPr lang="ru-RU" sz="1400">
                          <a:effectLst/>
                        </a:rPr>
                        <a:t>Действующий (исполнитель)</a:t>
                      </a:r>
                      <a:endParaRPr lang="ru-RU" sz="1400">
                        <a:effectLst/>
                        <a:latin typeface="Times New Roman" panose="02020603050405020304" pitchFamily="18" charset="0"/>
                        <a:ea typeface="Times New Roman"/>
                        <a:cs typeface="Times New Roman" panose="02020603050405020304" pitchFamily="18" charset="0"/>
                      </a:endParaRPr>
                    </a:p>
                  </a:txBody>
                  <a:tcPr marL="6350" marR="6350" marT="0" marB="0"/>
                </a:tc>
                <a:tc>
                  <a:txBody>
                    <a:bodyPr/>
                    <a:lstStyle/>
                    <a:p>
                      <a:pPr indent="0">
                        <a:lnSpc>
                          <a:spcPct val="100000"/>
                        </a:lnSpc>
                        <a:spcAft>
                          <a:spcPts val="0"/>
                        </a:spcAft>
                      </a:pPr>
                      <a:r>
                        <a:rPr lang="ru-RU" sz="1400">
                          <a:effectLst/>
                        </a:rPr>
                        <a:t>Дисциплинированно выполняет необходимую работу</a:t>
                      </a:r>
                      <a:endParaRPr lang="ru-RU" sz="1400">
                        <a:effectLst/>
                        <a:latin typeface="Times New Roman" panose="02020603050405020304" pitchFamily="18" charset="0"/>
                        <a:ea typeface="Times New Roman"/>
                        <a:cs typeface="Times New Roman" panose="02020603050405020304" pitchFamily="18" charset="0"/>
                      </a:endParaRPr>
                    </a:p>
                  </a:txBody>
                  <a:tcPr marL="6350" marR="6350" marT="0" marB="0"/>
                </a:tc>
                <a:tc>
                  <a:txBody>
                    <a:bodyPr/>
                    <a:lstStyle/>
                    <a:p>
                      <a:pPr indent="0">
                        <a:lnSpc>
                          <a:spcPct val="100000"/>
                        </a:lnSpc>
                        <a:spcAft>
                          <a:spcPts val="0"/>
                        </a:spcAft>
                      </a:pPr>
                      <a:r>
                        <a:rPr lang="ru-RU" sz="1400" dirty="0">
                          <a:effectLst/>
                        </a:rPr>
                        <a:t>В процессе проектирования роль может быть распределенной</a:t>
                      </a:r>
                      <a:endParaRPr lang="ru-RU" sz="1400" dirty="0">
                        <a:effectLst/>
                        <a:latin typeface="Times New Roman" panose="02020603050405020304" pitchFamily="18" charset="0"/>
                        <a:ea typeface="Times New Roman"/>
                        <a:cs typeface="Times New Roman" panose="02020603050405020304" pitchFamily="18" charset="0"/>
                      </a:endParaRPr>
                    </a:p>
                  </a:txBody>
                  <a:tcPr marL="6350" marR="6350" marT="0" marB="0"/>
                </a:tc>
                <a:extLst>
                  <a:ext uri="{0D108BD9-81ED-4DB2-BD59-A6C34878D82A}">
                    <a16:rowId xmlns:a16="http://schemas.microsoft.com/office/drawing/2014/main" val="10003"/>
                  </a:ext>
                </a:extLst>
              </a:tr>
              <a:tr h="845032">
                <a:tc>
                  <a:txBody>
                    <a:bodyPr/>
                    <a:lstStyle/>
                    <a:p>
                      <a:pPr indent="0">
                        <a:lnSpc>
                          <a:spcPct val="100000"/>
                        </a:lnSpc>
                        <a:spcAft>
                          <a:spcPts val="0"/>
                        </a:spcAft>
                      </a:pPr>
                      <a:r>
                        <a:rPr lang="ru-RU" sz="1400">
                          <a:effectLst/>
                        </a:rPr>
                        <a:t>Контролер качества и времени (финишер, доводящий до конца)</a:t>
                      </a:r>
                      <a:endParaRPr lang="ru-RU" sz="1400">
                        <a:effectLst/>
                        <a:latin typeface="Times New Roman" panose="02020603050405020304" pitchFamily="18" charset="0"/>
                        <a:ea typeface="Times New Roman"/>
                        <a:cs typeface="Times New Roman" panose="02020603050405020304" pitchFamily="18" charset="0"/>
                      </a:endParaRPr>
                    </a:p>
                  </a:txBody>
                  <a:tcPr marL="6350" marR="6350" marT="0" marB="0"/>
                </a:tc>
                <a:tc>
                  <a:txBody>
                    <a:bodyPr/>
                    <a:lstStyle/>
                    <a:p>
                      <a:pPr indent="0">
                        <a:lnSpc>
                          <a:spcPct val="100000"/>
                        </a:lnSpc>
                        <a:spcAft>
                          <a:spcPts val="0"/>
                        </a:spcAft>
                      </a:pPr>
                      <a:r>
                        <a:rPr lang="ru-RU" sz="1400">
                          <a:effectLst/>
                        </a:rPr>
                        <a:t>Старается довести дело или отдельный этап работ до завершения, точно, в срок, с заданными параметрами качества</a:t>
                      </a:r>
                      <a:endParaRPr lang="ru-RU" sz="1400">
                        <a:effectLst/>
                        <a:latin typeface="Times New Roman" panose="02020603050405020304" pitchFamily="18" charset="0"/>
                        <a:ea typeface="Times New Roman"/>
                        <a:cs typeface="Times New Roman" panose="02020603050405020304" pitchFamily="18" charset="0"/>
                      </a:endParaRPr>
                    </a:p>
                  </a:txBody>
                  <a:tcPr marL="6350" marR="6350" marT="0" marB="0"/>
                </a:tc>
                <a:tc>
                  <a:txBody>
                    <a:bodyPr/>
                    <a:lstStyle/>
                    <a:p>
                      <a:pPr indent="0">
                        <a:lnSpc>
                          <a:spcPct val="100000"/>
                        </a:lnSpc>
                        <a:spcAft>
                          <a:spcPts val="0"/>
                        </a:spcAft>
                      </a:pPr>
                      <a:r>
                        <a:rPr lang="ru-RU" sz="1400" dirty="0">
                          <a:effectLst/>
                        </a:rPr>
                        <a:t>Контролирует сроки выполнения всеми и на всех этапах проектных </a:t>
                      </a:r>
                      <a:r>
                        <a:rPr lang="ru-RU" sz="1400" dirty="0" smtClean="0">
                          <a:effectLst/>
                        </a:rPr>
                        <a:t>работ;</a:t>
                      </a:r>
                      <a:r>
                        <a:rPr lang="en-US" sz="1400" baseline="0" dirty="0" smtClean="0">
                          <a:effectLst/>
                        </a:rPr>
                        <a:t> </a:t>
                      </a:r>
                      <a:r>
                        <a:rPr lang="ru-RU" sz="1400" baseline="0" dirty="0" smtClean="0">
                          <a:effectLst/>
                        </a:rPr>
                        <a:t>п</a:t>
                      </a:r>
                      <a:r>
                        <a:rPr lang="ru-RU" sz="1400" dirty="0" smtClean="0">
                          <a:effectLst/>
                        </a:rPr>
                        <a:t>редъявляет </a:t>
                      </a:r>
                      <a:r>
                        <a:rPr lang="ru-RU" sz="1400" dirty="0">
                          <a:effectLst/>
                        </a:rPr>
                        <a:t>высокие требования к качеству промежуточного и конечного результата проекта</a:t>
                      </a:r>
                      <a:endParaRPr lang="ru-RU" sz="1400" dirty="0">
                        <a:effectLst/>
                        <a:latin typeface="Times New Roman" panose="02020603050405020304" pitchFamily="18" charset="0"/>
                        <a:ea typeface="Times New Roman"/>
                        <a:cs typeface="Times New Roman" panose="02020603050405020304" pitchFamily="18" charset="0"/>
                      </a:endParaRPr>
                    </a:p>
                  </a:txBody>
                  <a:tcPr marL="6350" marR="6350" marT="0" marB="0"/>
                </a:tc>
                <a:extLst>
                  <a:ext uri="{0D108BD9-81ED-4DB2-BD59-A6C34878D82A}">
                    <a16:rowId xmlns:a16="http://schemas.microsoft.com/office/drawing/2014/main" val="10004"/>
                  </a:ext>
                </a:extLst>
              </a:tr>
              <a:tr h="633774">
                <a:tc>
                  <a:txBody>
                    <a:bodyPr/>
                    <a:lstStyle/>
                    <a:p>
                      <a:pPr indent="0">
                        <a:lnSpc>
                          <a:spcPct val="100000"/>
                        </a:lnSpc>
                        <a:spcAft>
                          <a:spcPts val="0"/>
                        </a:spcAft>
                      </a:pPr>
                      <a:r>
                        <a:rPr lang="ru-RU" sz="1400">
                          <a:effectLst/>
                        </a:rPr>
                        <a:t>Коллективист (душа команды, лидер отношений)</a:t>
                      </a:r>
                      <a:endParaRPr lang="ru-RU" sz="1400">
                        <a:effectLst/>
                        <a:latin typeface="Times New Roman" panose="02020603050405020304" pitchFamily="18" charset="0"/>
                        <a:ea typeface="Times New Roman"/>
                        <a:cs typeface="Times New Roman" panose="02020603050405020304" pitchFamily="18" charset="0"/>
                      </a:endParaRPr>
                    </a:p>
                  </a:txBody>
                  <a:tcPr marL="6350" marR="6350" marT="0" marB="0"/>
                </a:tc>
                <a:tc>
                  <a:txBody>
                    <a:bodyPr/>
                    <a:lstStyle/>
                    <a:p>
                      <a:pPr indent="0">
                        <a:lnSpc>
                          <a:spcPct val="100000"/>
                        </a:lnSpc>
                        <a:spcAft>
                          <a:spcPts val="0"/>
                        </a:spcAft>
                      </a:pPr>
                      <a:r>
                        <a:rPr lang="ru-RU" sz="1400">
                          <a:effectLst/>
                        </a:rPr>
                        <a:t>Повышает степень сотрудничества, старается «сглаживать углы»</a:t>
                      </a:r>
                      <a:endParaRPr lang="ru-RU" sz="1400">
                        <a:effectLst/>
                        <a:latin typeface="Times New Roman" panose="02020603050405020304" pitchFamily="18" charset="0"/>
                        <a:ea typeface="Times New Roman"/>
                        <a:cs typeface="Times New Roman" panose="02020603050405020304" pitchFamily="18" charset="0"/>
                      </a:endParaRPr>
                    </a:p>
                  </a:txBody>
                  <a:tcPr marL="6350" marR="6350" marT="0" marB="0"/>
                </a:tc>
                <a:tc>
                  <a:txBody>
                    <a:bodyPr/>
                    <a:lstStyle/>
                    <a:p>
                      <a:pPr indent="0">
                        <a:lnSpc>
                          <a:spcPct val="100000"/>
                        </a:lnSpc>
                        <a:spcAft>
                          <a:spcPts val="0"/>
                        </a:spcAft>
                      </a:pPr>
                      <a:r>
                        <a:rPr lang="ru-RU" sz="1400" dirty="0">
                          <a:effectLst/>
                        </a:rPr>
                        <a:t>Внутренний </a:t>
                      </a:r>
                      <a:r>
                        <a:rPr lang="ru-RU" sz="1400" dirty="0" err="1">
                          <a:effectLst/>
                        </a:rPr>
                        <a:t>фассилитатор</a:t>
                      </a:r>
                      <a:r>
                        <a:rPr lang="ru-RU" sz="1400" dirty="0">
                          <a:effectLst/>
                        </a:rPr>
                        <a:t> команды; вовремя реагирует на возникающие конфликты и способствует примирению и толерантности в отношениях</a:t>
                      </a:r>
                      <a:endParaRPr lang="ru-RU" sz="1400" dirty="0">
                        <a:effectLst/>
                        <a:latin typeface="Times New Roman" panose="02020603050405020304" pitchFamily="18" charset="0"/>
                        <a:ea typeface="Times New Roman"/>
                        <a:cs typeface="Times New Roman" panose="02020603050405020304" pitchFamily="18" charset="0"/>
                      </a:endParaRPr>
                    </a:p>
                  </a:txBody>
                  <a:tcPr marL="6350" marR="6350" marT="0" marB="0"/>
                </a:tc>
                <a:extLst>
                  <a:ext uri="{0D108BD9-81ED-4DB2-BD59-A6C34878D82A}">
                    <a16:rowId xmlns:a16="http://schemas.microsoft.com/office/drawing/2014/main" val="10005"/>
                  </a:ext>
                </a:extLst>
              </a:tr>
              <a:tr h="633774">
                <a:tc>
                  <a:txBody>
                    <a:bodyPr/>
                    <a:lstStyle/>
                    <a:p>
                      <a:pPr indent="0">
                        <a:lnSpc>
                          <a:spcPct val="100000"/>
                        </a:lnSpc>
                        <a:spcAft>
                          <a:spcPts val="0"/>
                        </a:spcAft>
                      </a:pPr>
                      <a:r>
                        <a:rPr lang="ru-RU" sz="1400">
                          <a:effectLst/>
                        </a:rPr>
                        <a:t>Аналитик (критик, оценивающий, эксперт)</a:t>
                      </a:r>
                      <a:endParaRPr lang="ru-RU" sz="1400">
                        <a:effectLst/>
                        <a:latin typeface="Times New Roman" panose="02020603050405020304" pitchFamily="18" charset="0"/>
                        <a:ea typeface="Times New Roman"/>
                        <a:cs typeface="Times New Roman" panose="02020603050405020304" pitchFamily="18" charset="0"/>
                      </a:endParaRPr>
                    </a:p>
                  </a:txBody>
                  <a:tcPr marL="6350" marR="6350" marT="0" marB="0"/>
                </a:tc>
                <a:tc>
                  <a:txBody>
                    <a:bodyPr/>
                    <a:lstStyle/>
                    <a:p>
                      <a:pPr indent="0">
                        <a:lnSpc>
                          <a:spcPct val="100000"/>
                        </a:lnSpc>
                        <a:spcAft>
                          <a:spcPts val="0"/>
                        </a:spcAft>
                      </a:pPr>
                      <a:r>
                        <a:rPr lang="ru-RU" sz="1400" dirty="0">
                          <a:effectLst/>
                        </a:rPr>
                        <a:t>Оценивает реалистичность и практическую ценность идей и решений</a:t>
                      </a:r>
                      <a:endParaRPr lang="ru-RU" sz="1400" dirty="0">
                        <a:effectLst/>
                        <a:latin typeface="Times New Roman" panose="02020603050405020304" pitchFamily="18" charset="0"/>
                        <a:ea typeface="Times New Roman"/>
                        <a:cs typeface="Times New Roman" panose="02020603050405020304" pitchFamily="18" charset="0"/>
                      </a:endParaRPr>
                    </a:p>
                  </a:txBody>
                  <a:tcPr marL="6350" marR="6350" marT="0" marB="0"/>
                </a:tc>
                <a:tc>
                  <a:txBody>
                    <a:bodyPr/>
                    <a:lstStyle/>
                    <a:p>
                      <a:pPr indent="0">
                        <a:lnSpc>
                          <a:spcPct val="100000"/>
                        </a:lnSpc>
                        <a:spcAft>
                          <a:spcPts val="0"/>
                        </a:spcAft>
                      </a:pPr>
                      <a:r>
                        <a:rPr lang="ru-RU" sz="1400" dirty="0">
                          <a:effectLst/>
                        </a:rPr>
                        <a:t>Анализирует последствия; удерживает группу от фантазий; оценивает и настаивает на функциональности проектных решений</a:t>
                      </a:r>
                      <a:endParaRPr lang="ru-RU" sz="1400" dirty="0">
                        <a:effectLst/>
                        <a:latin typeface="Times New Roman" panose="02020603050405020304" pitchFamily="18" charset="0"/>
                        <a:ea typeface="Times New Roman"/>
                        <a:cs typeface="Times New Roman" panose="02020603050405020304" pitchFamily="18" charset="0"/>
                      </a:endParaRPr>
                    </a:p>
                  </a:txBody>
                  <a:tcPr marL="6350" marR="6350" marT="0" marB="0"/>
                </a:tc>
                <a:extLst>
                  <a:ext uri="{0D108BD9-81ED-4DB2-BD59-A6C34878D82A}">
                    <a16:rowId xmlns:a16="http://schemas.microsoft.com/office/drawing/2014/main" val="10006"/>
                  </a:ext>
                </a:extLst>
              </a:tr>
              <a:tr h="428384">
                <a:tc>
                  <a:txBody>
                    <a:bodyPr/>
                    <a:lstStyle/>
                    <a:p>
                      <a:pPr indent="0">
                        <a:lnSpc>
                          <a:spcPct val="100000"/>
                        </a:lnSpc>
                        <a:spcAft>
                          <a:spcPts val="0"/>
                        </a:spcAft>
                      </a:pPr>
                      <a:r>
                        <a:rPr lang="ru-RU" sz="1400">
                          <a:effectLst/>
                        </a:rPr>
                        <a:t>Генератор идей (мыслитель, специалист по теме)</a:t>
                      </a:r>
                      <a:endParaRPr lang="ru-RU" sz="1400">
                        <a:effectLst/>
                        <a:latin typeface="Times New Roman" panose="02020603050405020304" pitchFamily="18" charset="0"/>
                        <a:ea typeface="Times New Roman"/>
                        <a:cs typeface="Times New Roman" panose="02020603050405020304" pitchFamily="18" charset="0"/>
                      </a:endParaRPr>
                    </a:p>
                  </a:txBody>
                  <a:tcPr marL="6350" marR="6350" marT="0" marB="0"/>
                </a:tc>
                <a:tc>
                  <a:txBody>
                    <a:bodyPr/>
                    <a:lstStyle/>
                    <a:p>
                      <a:pPr indent="0">
                        <a:lnSpc>
                          <a:spcPct val="100000"/>
                        </a:lnSpc>
                        <a:spcAft>
                          <a:spcPts val="0"/>
                        </a:spcAft>
                      </a:pPr>
                      <a:r>
                        <a:rPr lang="ru-RU" sz="1400">
                          <a:effectLst/>
                        </a:rPr>
                        <a:t>Являются источниками креативных, оригинальных идей</a:t>
                      </a:r>
                      <a:endParaRPr lang="ru-RU" sz="1400">
                        <a:effectLst/>
                        <a:latin typeface="Times New Roman" panose="02020603050405020304" pitchFamily="18" charset="0"/>
                        <a:ea typeface="Times New Roman"/>
                        <a:cs typeface="Times New Roman" panose="02020603050405020304" pitchFamily="18" charset="0"/>
                      </a:endParaRPr>
                    </a:p>
                  </a:txBody>
                  <a:tcPr marL="6350" marR="6350" marT="0" marB="0"/>
                </a:tc>
                <a:tc>
                  <a:txBody>
                    <a:bodyPr/>
                    <a:lstStyle/>
                    <a:p>
                      <a:pPr indent="0">
                        <a:lnSpc>
                          <a:spcPct val="100000"/>
                        </a:lnSpc>
                        <a:spcAft>
                          <a:spcPts val="0"/>
                        </a:spcAft>
                      </a:pPr>
                      <a:r>
                        <a:rPr lang="ru-RU" sz="1400" dirty="0">
                          <a:effectLst/>
                        </a:rPr>
                        <a:t>Предлагает новые подходы, инновации, нетривиальные решения</a:t>
                      </a:r>
                      <a:endParaRPr lang="ru-RU" sz="1400" dirty="0">
                        <a:effectLst/>
                        <a:latin typeface="Times New Roman" panose="02020603050405020304" pitchFamily="18" charset="0"/>
                        <a:ea typeface="Times New Roman"/>
                        <a:cs typeface="Times New Roman" panose="02020603050405020304" pitchFamily="18" charset="0"/>
                      </a:endParaRPr>
                    </a:p>
                  </a:txBody>
                  <a:tcPr marL="6350" marR="6350" marT="0" marB="0"/>
                </a:tc>
                <a:extLst>
                  <a:ext uri="{0D108BD9-81ED-4DB2-BD59-A6C34878D82A}">
                    <a16:rowId xmlns:a16="http://schemas.microsoft.com/office/drawing/2014/main" val="10007"/>
                  </a:ext>
                </a:extLst>
              </a:tr>
              <a:tr h="845032">
                <a:tc>
                  <a:txBody>
                    <a:bodyPr/>
                    <a:lstStyle/>
                    <a:p>
                      <a:pPr indent="0">
                        <a:lnSpc>
                          <a:spcPct val="100000"/>
                        </a:lnSpc>
                        <a:spcAft>
                          <a:spcPts val="0"/>
                        </a:spcAft>
                      </a:pPr>
                      <a:r>
                        <a:rPr lang="ru-RU" sz="1400">
                          <a:effectLst/>
                        </a:rPr>
                        <a:t>Исследователь ресурсов (изыскатель ресурсов, дипломат)</a:t>
                      </a:r>
                      <a:endParaRPr lang="ru-RU" sz="1400">
                        <a:effectLst/>
                        <a:latin typeface="Times New Roman" panose="02020603050405020304" pitchFamily="18" charset="0"/>
                        <a:ea typeface="Times New Roman"/>
                        <a:cs typeface="Times New Roman" panose="02020603050405020304" pitchFamily="18" charset="0"/>
                      </a:endParaRPr>
                    </a:p>
                  </a:txBody>
                  <a:tcPr marL="6350" marR="6350" marT="0" marB="0"/>
                </a:tc>
                <a:tc>
                  <a:txBody>
                    <a:bodyPr/>
                    <a:lstStyle/>
                    <a:p>
                      <a:pPr indent="0">
                        <a:lnSpc>
                          <a:spcPct val="100000"/>
                        </a:lnSpc>
                        <a:spcAft>
                          <a:spcPts val="0"/>
                        </a:spcAft>
                      </a:pPr>
                      <a:r>
                        <a:rPr lang="ru-RU" sz="1400" dirty="0">
                          <a:effectLst/>
                        </a:rPr>
                        <a:t>«Подбирают» фрагменты идей окружающих и развивают </a:t>
                      </a:r>
                      <a:r>
                        <a:rPr lang="ru-RU" sz="1400" dirty="0" smtClean="0">
                          <a:effectLst/>
                        </a:rPr>
                        <a:t>их.</a:t>
                      </a:r>
                      <a:r>
                        <a:rPr lang="ru-RU" sz="1400" baseline="0" dirty="0" smtClean="0">
                          <a:effectLst/>
                        </a:rPr>
                        <a:t> </a:t>
                      </a:r>
                      <a:r>
                        <a:rPr lang="ru-RU" sz="1400" dirty="0" smtClean="0">
                          <a:effectLst/>
                        </a:rPr>
                        <a:t>Привлекают </a:t>
                      </a:r>
                      <a:r>
                        <a:rPr lang="ru-RU" sz="1400" dirty="0">
                          <a:effectLst/>
                        </a:rPr>
                        <a:t>ресурсы (в </a:t>
                      </a:r>
                      <a:r>
                        <a:rPr lang="ru-RU" sz="1400" dirty="0" err="1">
                          <a:effectLst/>
                        </a:rPr>
                        <a:t>т.ч</a:t>
                      </a:r>
                      <a:r>
                        <a:rPr lang="ru-RU" sz="1400" dirty="0">
                          <a:effectLst/>
                        </a:rPr>
                        <a:t>. контакты) из-за пределов команды</a:t>
                      </a:r>
                      <a:endParaRPr lang="ru-RU" sz="1400" dirty="0">
                        <a:effectLst/>
                        <a:latin typeface="Times New Roman" panose="02020603050405020304" pitchFamily="18" charset="0"/>
                        <a:ea typeface="Times New Roman"/>
                        <a:cs typeface="Times New Roman" panose="02020603050405020304" pitchFamily="18" charset="0"/>
                      </a:endParaRPr>
                    </a:p>
                  </a:txBody>
                  <a:tcPr marL="6350" marR="6350" marT="0" marB="0"/>
                </a:tc>
                <a:tc>
                  <a:txBody>
                    <a:bodyPr/>
                    <a:lstStyle/>
                    <a:p>
                      <a:pPr indent="0">
                        <a:lnSpc>
                          <a:spcPct val="100000"/>
                        </a:lnSpc>
                        <a:spcAft>
                          <a:spcPts val="0"/>
                        </a:spcAft>
                      </a:pPr>
                      <a:r>
                        <a:rPr lang="ru-RU" sz="1400" dirty="0">
                          <a:effectLst/>
                        </a:rPr>
                        <a:t>Поддерживают чужие идеи. Проводят переговоры во внешней среде, поддерживают сеть</a:t>
                      </a:r>
                      <a:endParaRPr lang="ru-RU" sz="1400" dirty="0">
                        <a:effectLst/>
                        <a:latin typeface="Times New Roman" panose="02020603050405020304" pitchFamily="18" charset="0"/>
                        <a:ea typeface="Times New Roman"/>
                        <a:cs typeface="Times New Roman" panose="02020603050405020304" pitchFamily="18" charset="0"/>
                      </a:endParaRPr>
                    </a:p>
                  </a:txBody>
                  <a:tcPr marL="6350" marR="6350" marT="0" marB="0"/>
                </a:tc>
                <a:extLst>
                  <a:ext uri="{0D108BD9-81ED-4DB2-BD59-A6C34878D82A}">
                    <a16:rowId xmlns:a16="http://schemas.microsoft.com/office/drawing/2014/main" val="10008"/>
                  </a:ext>
                </a:extLst>
              </a:tr>
            </a:tbl>
          </a:graphicData>
        </a:graphic>
      </p:graphicFrame>
      <p:sp>
        <p:nvSpPr>
          <p:cNvPr id="3" name="Заголовок 2"/>
          <p:cNvSpPr>
            <a:spLocks noGrp="1"/>
          </p:cNvSpPr>
          <p:nvPr>
            <p:ph type="title"/>
          </p:nvPr>
        </p:nvSpPr>
        <p:spPr>
          <a:xfrm>
            <a:off x="107504" y="108786"/>
            <a:ext cx="9036496" cy="641014"/>
          </a:xfrm>
        </p:spPr>
        <p:txBody>
          <a:bodyPr>
            <a:noAutofit/>
          </a:bodyPr>
          <a:lstStyle/>
          <a:p>
            <a:pPr algn="ctr"/>
            <a:r>
              <a:rPr lang="ru-RU" sz="2400" b="1" i="1" dirty="0">
                <a:effectLst/>
              </a:rPr>
              <a:t>Перечень командных ролей и особенности их проявления в процессе выполнения проектных работ </a:t>
            </a:r>
            <a:endParaRPr lang="ru-RU" sz="2400" b="1" i="1" dirty="0"/>
          </a:p>
        </p:txBody>
      </p:sp>
    </p:spTree>
    <p:extLst>
      <p:ext uri="{BB962C8B-B14F-4D97-AF65-F5344CB8AC3E}">
        <p14:creationId xmlns:p14="http://schemas.microsoft.com/office/powerpoint/2010/main" val="33350822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12184" y="-18256"/>
            <a:ext cx="9144000" cy="392725"/>
          </a:xfrm>
        </p:spPr>
        <p:txBody>
          <a:bodyPr>
            <a:noAutofit/>
          </a:bodyPr>
          <a:lstStyle/>
          <a:p>
            <a:pPr algn="ctr"/>
            <a:r>
              <a:rPr lang="ru-RU" sz="2400" b="1" dirty="0">
                <a:effectLst/>
              </a:rPr>
              <a:t>Востребованность ролей на разных этапах разработки проекта</a:t>
            </a:r>
            <a:endParaRPr lang="ru-RU" sz="2400" b="1" dirty="0"/>
          </a:p>
        </p:txBody>
      </p:sp>
      <p:graphicFrame>
        <p:nvGraphicFramePr>
          <p:cNvPr id="4" name="Таблица 3"/>
          <p:cNvGraphicFramePr>
            <a:graphicFrameLocks noGrp="1"/>
          </p:cNvGraphicFramePr>
          <p:nvPr>
            <p:extLst>
              <p:ext uri="{D42A27DB-BD31-4B8C-83A1-F6EECF244321}">
                <p14:modId xmlns:p14="http://schemas.microsoft.com/office/powerpoint/2010/main" val="1883492926"/>
              </p:ext>
            </p:extLst>
          </p:nvPr>
        </p:nvGraphicFramePr>
        <p:xfrm>
          <a:off x="12185" y="438457"/>
          <a:ext cx="9143999" cy="6419543"/>
        </p:xfrm>
        <a:graphic>
          <a:graphicData uri="http://schemas.openxmlformats.org/drawingml/2006/table">
            <a:tbl>
              <a:tblPr>
                <a:tableStyleId>{8A107856-5554-42FB-B03E-39F5DBC370BA}</a:tableStyleId>
              </a:tblPr>
              <a:tblGrid>
                <a:gridCol w="1715672">
                  <a:extLst>
                    <a:ext uri="{9D8B030D-6E8A-4147-A177-3AD203B41FA5}">
                      <a16:colId xmlns:a16="http://schemas.microsoft.com/office/drawing/2014/main" val="20000"/>
                    </a:ext>
                  </a:extLst>
                </a:gridCol>
                <a:gridCol w="4019800">
                  <a:extLst>
                    <a:ext uri="{9D8B030D-6E8A-4147-A177-3AD203B41FA5}">
                      <a16:colId xmlns:a16="http://schemas.microsoft.com/office/drawing/2014/main" val="20001"/>
                    </a:ext>
                  </a:extLst>
                </a:gridCol>
                <a:gridCol w="1010194">
                  <a:extLst>
                    <a:ext uri="{9D8B030D-6E8A-4147-A177-3AD203B41FA5}">
                      <a16:colId xmlns:a16="http://schemas.microsoft.com/office/drawing/2014/main" val="20002"/>
                    </a:ext>
                  </a:extLst>
                </a:gridCol>
                <a:gridCol w="1262743">
                  <a:extLst>
                    <a:ext uri="{9D8B030D-6E8A-4147-A177-3AD203B41FA5}">
                      <a16:colId xmlns:a16="http://schemas.microsoft.com/office/drawing/2014/main" val="20003"/>
                    </a:ext>
                  </a:extLst>
                </a:gridCol>
                <a:gridCol w="1135590">
                  <a:extLst>
                    <a:ext uri="{9D8B030D-6E8A-4147-A177-3AD203B41FA5}">
                      <a16:colId xmlns:a16="http://schemas.microsoft.com/office/drawing/2014/main" val="20004"/>
                    </a:ext>
                  </a:extLst>
                </a:gridCol>
              </a:tblGrid>
              <a:tr h="404775">
                <a:tc rowSpan="2">
                  <a:txBody>
                    <a:bodyPr/>
                    <a:lstStyle/>
                    <a:p>
                      <a:pPr indent="0" algn="ctr">
                        <a:lnSpc>
                          <a:spcPct val="100000"/>
                        </a:lnSpc>
                        <a:spcAft>
                          <a:spcPts val="0"/>
                        </a:spcAft>
                      </a:pPr>
                      <a:r>
                        <a:rPr lang="ru-RU" sz="1500" b="1" dirty="0">
                          <a:effectLst/>
                        </a:rPr>
                        <a:t>Тип роли</a:t>
                      </a:r>
                      <a:endParaRPr lang="ru-RU" sz="1500" b="1" dirty="0">
                        <a:effectLst/>
                        <a:latin typeface="Times New Roman"/>
                        <a:ea typeface="Times New Roman"/>
                      </a:endParaRPr>
                    </a:p>
                  </a:txBody>
                  <a:tcPr marL="4969" marR="4969" marT="0" marB="0" anchor="ctr"/>
                </a:tc>
                <a:tc rowSpan="2">
                  <a:txBody>
                    <a:bodyPr/>
                    <a:lstStyle/>
                    <a:p>
                      <a:pPr indent="0" algn="ctr">
                        <a:lnSpc>
                          <a:spcPct val="100000"/>
                        </a:lnSpc>
                        <a:spcAft>
                          <a:spcPts val="0"/>
                        </a:spcAft>
                      </a:pPr>
                      <a:r>
                        <a:rPr lang="ru-RU" sz="1500" b="1" dirty="0">
                          <a:effectLst/>
                        </a:rPr>
                        <a:t>Характерные черты</a:t>
                      </a:r>
                      <a:endParaRPr lang="ru-RU" sz="1500" b="1" dirty="0">
                        <a:effectLst/>
                        <a:latin typeface="Times New Roman"/>
                        <a:ea typeface="Times New Roman"/>
                      </a:endParaRPr>
                    </a:p>
                  </a:txBody>
                  <a:tcPr marL="4969" marR="4969" marT="0" marB="0" anchor="ctr"/>
                </a:tc>
                <a:tc gridSpan="3">
                  <a:txBody>
                    <a:bodyPr/>
                    <a:lstStyle/>
                    <a:p>
                      <a:pPr indent="0" algn="ctr">
                        <a:lnSpc>
                          <a:spcPct val="100000"/>
                        </a:lnSpc>
                        <a:spcAft>
                          <a:spcPts val="0"/>
                        </a:spcAft>
                      </a:pPr>
                      <a:r>
                        <a:rPr lang="ru-RU" sz="1500" b="1" dirty="0" smtClean="0">
                          <a:effectLst/>
                        </a:rPr>
                        <a:t>Этапы разработки </a:t>
                      </a:r>
                      <a:r>
                        <a:rPr lang="ru-RU" sz="1500" b="1" dirty="0">
                          <a:effectLst/>
                        </a:rPr>
                        <a:t>группового проекта</a:t>
                      </a:r>
                      <a:endParaRPr lang="ru-RU" sz="1500" b="1" dirty="0">
                        <a:effectLst/>
                        <a:latin typeface="Times New Roman"/>
                        <a:ea typeface="Times New Roman"/>
                      </a:endParaRPr>
                    </a:p>
                  </a:txBody>
                  <a:tcPr marL="4969" marR="4969" marT="0" marB="0" anchor="ctr"/>
                </a:tc>
                <a:tc hMerge="1">
                  <a:txBody>
                    <a:bodyPr/>
                    <a:lstStyle/>
                    <a:p>
                      <a:endParaRPr lang="ru-RU"/>
                    </a:p>
                  </a:txBody>
                  <a:tcPr/>
                </a:tc>
                <a:tc hMerge="1">
                  <a:txBody>
                    <a:bodyPr/>
                    <a:lstStyle/>
                    <a:p>
                      <a:endParaRPr lang="ru-RU"/>
                    </a:p>
                  </a:txBody>
                  <a:tcPr/>
                </a:tc>
                <a:extLst>
                  <a:ext uri="{0D108BD9-81ED-4DB2-BD59-A6C34878D82A}">
                    <a16:rowId xmlns:a16="http://schemas.microsoft.com/office/drawing/2014/main" val="10000"/>
                  </a:ext>
                </a:extLst>
              </a:tr>
              <a:tr h="470226">
                <a:tc vMerge="1">
                  <a:txBody>
                    <a:bodyPr/>
                    <a:lstStyle/>
                    <a:p>
                      <a:endParaRPr lang="ru-RU"/>
                    </a:p>
                  </a:txBody>
                  <a:tcPr/>
                </a:tc>
                <a:tc vMerge="1">
                  <a:txBody>
                    <a:bodyPr/>
                    <a:lstStyle/>
                    <a:p>
                      <a:endParaRPr lang="ru-RU"/>
                    </a:p>
                  </a:txBody>
                  <a:tcPr/>
                </a:tc>
                <a:tc>
                  <a:txBody>
                    <a:bodyPr/>
                    <a:lstStyle/>
                    <a:p>
                      <a:pPr indent="0" algn="ctr">
                        <a:lnSpc>
                          <a:spcPct val="100000"/>
                        </a:lnSpc>
                        <a:spcAft>
                          <a:spcPts val="0"/>
                        </a:spcAft>
                      </a:pPr>
                      <a:r>
                        <a:rPr lang="ru-RU" sz="1500" b="1" dirty="0" smtClean="0">
                          <a:effectLst/>
                        </a:rPr>
                        <a:t>Инициация</a:t>
                      </a:r>
                      <a:endParaRPr lang="ru-RU" sz="1500" b="1" dirty="0">
                        <a:effectLst/>
                        <a:latin typeface="Times New Roman"/>
                        <a:ea typeface="Times New Roman"/>
                      </a:endParaRPr>
                    </a:p>
                  </a:txBody>
                  <a:tcPr marL="4969" marR="4969" marT="0" marB="0" anchor="ctr"/>
                </a:tc>
                <a:tc>
                  <a:txBody>
                    <a:bodyPr/>
                    <a:lstStyle/>
                    <a:p>
                      <a:pPr indent="0" algn="ctr">
                        <a:lnSpc>
                          <a:spcPct val="100000"/>
                        </a:lnSpc>
                        <a:spcAft>
                          <a:spcPts val="0"/>
                        </a:spcAft>
                      </a:pPr>
                      <a:r>
                        <a:rPr lang="ru-RU" sz="1500" b="1" dirty="0" smtClean="0">
                          <a:effectLst/>
                        </a:rPr>
                        <a:t>Планирование,</a:t>
                      </a:r>
                      <a:r>
                        <a:rPr lang="ru-RU" sz="1500" b="1" baseline="0" dirty="0" smtClean="0">
                          <a:effectLst/>
                        </a:rPr>
                        <a:t> исполнение</a:t>
                      </a:r>
                      <a:endParaRPr lang="ru-RU" sz="1500" b="1" dirty="0">
                        <a:effectLst/>
                        <a:latin typeface="Times New Roman"/>
                        <a:ea typeface="Times New Roman"/>
                      </a:endParaRPr>
                    </a:p>
                  </a:txBody>
                  <a:tcPr marL="4969" marR="4969" marT="0" marB="0" anchor="ctr"/>
                </a:tc>
                <a:tc>
                  <a:txBody>
                    <a:bodyPr/>
                    <a:lstStyle/>
                    <a:p>
                      <a:pPr indent="0" algn="ctr">
                        <a:lnSpc>
                          <a:spcPct val="100000"/>
                        </a:lnSpc>
                        <a:spcAft>
                          <a:spcPts val="0"/>
                        </a:spcAft>
                      </a:pPr>
                      <a:r>
                        <a:rPr lang="ru-RU" sz="1500" b="1" dirty="0" smtClean="0">
                          <a:effectLst/>
                        </a:rPr>
                        <a:t>Контроль, завершение</a:t>
                      </a:r>
                      <a:endParaRPr lang="ru-RU" sz="1500" b="1" dirty="0">
                        <a:effectLst/>
                        <a:latin typeface="Times New Roman"/>
                        <a:ea typeface="Times New Roman"/>
                      </a:endParaRPr>
                    </a:p>
                  </a:txBody>
                  <a:tcPr marL="4969" marR="4969" marT="0" marB="0" anchor="ctr"/>
                </a:tc>
                <a:extLst>
                  <a:ext uri="{0D108BD9-81ED-4DB2-BD59-A6C34878D82A}">
                    <a16:rowId xmlns:a16="http://schemas.microsoft.com/office/drawing/2014/main" val="10001"/>
                  </a:ext>
                </a:extLst>
              </a:tr>
              <a:tr h="470226">
                <a:tc>
                  <a:txBody>
                    <a:bodyPr/>
                    <a:lstStyle/>
                    <a:p>
                      <a:pPr indent="0">
                        <a:lnSpc>
                          <a:spcPct val="100000"/>
                        </a:lnSpc>
                        <a:spcAft>
                          <a:spcPts val="0"/>
                        </a:spcAft>
                      </a:pPr>
                      <a:r>
                        <a:rPr lang="ru-RU" sz="1500" dirty="0">
                          <a:effectLst/>
                        </a:rPr>
                        <a:t>«Действующий»</a:t>
                      </a:r>
                    </a:p>
                    <a:p>
                      <a:pPr indent="0">
                        <a:lnSpc>
                          <a:spcPct val="100000"/>
                        </a:lnSpc>
                        <a:spcAft>
                          <a:spcPts val="0"/>
                        </a:spcAft>
                      </a:pPr>
                      <a:r>
                        <a:rPr lang="ru-RU" sz="1500" dirty="0">
                          <a:effectLst/>
                        </a:rPr>
                        <a:t>(рабочая пчелка)</a:t>
                      </a:r>
                      <a:endParaRPr lang="ru-RU" sz="1500" dirty="0">
                        <a:effectLst/>
                        <a:latin typeface="Times New Roman"/>
                        <a:ea typeface="Times New Roman"/>
                      </a:endParaRPr>
                    </a:p>
                  </a:txBody>
                  <a:tcPr marL="4969" marR="4969" marT="0" marB="0"/>
                </a:tc>
                <a:tc>
                  <a:txBody>
                    <a:bodyPr/>
                    <a:lstStyle/>
                    <a:p>
                      <a:pPr indent="0">
                        <a:lnSpc>
                          <a:spcPct val="100000"/>
                        </a:lnSpc>
                        <a:spcAft>
                          <a:spcPts val="0"/>
                        </a:spcAft>
                      </a:pPr>
                      <a:r>
                        <a:rPr lang="ru-RU" sz="1500" i="1" dirty="0">
                          <a:effectLst/>
                        </a:rPr>
                        <a:t>Недостаток гибкости, невосприимчивость к непроверенным идеям</a:t>
                      </a:r>
                      <a:endParaRPr lang="ru-RU" sz="1500" i="1" dirty="0">
                        <a:effectLst/>
                        <a:latin typeface="Times New Roman"/>
                        <a:ea typeface="Times New Roman"/>
                      </a:endParaRPr>
                    </a:p>
                  </a:txBody>
                  <a:tcPr marL="4969" marR="4969" marT="0" marB="0"/>
                </a:tc>
                <a:tc>
                  <a:txBody>
                    <a:bodyPr/>
                    <a:lstStyle/>
                    <a:p>
                      <a:pPr indent="0" algn="ctr">
                        <a:lnSpc>
                          <a:spcPct val="100000"/>
                        </a:lnSpc>
                        <a:spcAft>
                          <a:spcPts val="0"/>
                        </a:spcAft>
                      </a:pPr>
                      <a:r>
                        <a:rPr lang="ru-RU" sz="2400" b="0" dirty="0">
                          <a:effectLst/>
                        </a:rPr>
                        <a:t>0</a:t>
                      </a:r>
                      <a:endParaRPr lang="ru-RU" sz="2400" b="0" dirty="0">
                        <a:effectLst/>
                        <a:latin typeface="Times New Roman"/>
                        <a:ea typeface="Times New Roman"/>
                      </a:endParaRPr>
                    </a:p>
                  </a:txBody>
                  <a:tcPr marL="4969" marR="4969" marT="0" marB="0" anchor="ctr"/>
                </a:tc>
                <a:tc>
                  <a:txBody>
                    <a:bodyPr/>
                    <a:lstStyle/>
                    <a:p>
                      <a:pPr indent="0" algn="ctr">
                        <a:lnSpc>
                          <a:spcPct val="100000"/>
                        </a:lnSpc>
                        <a:spcAft>
                          <a:spcPts val="0"/>
                        </a:spcAft>
                      </a:pPr>
                      <a:r>
                        <a:rPr lang="ru-RU" sz="2400" b="0" dirty="0">
                          <a:effectLst/>
                        </a:rPr>
                        <a:t>+</a:t>
                      </a:r>
                      <a:endParaRPr lang="ru-RU" sz="2400" b="0" dirty="0">
                        <a:effectLst/>
                        <a:latin typeface="Times New Roman"/>
                        <a:ea typeface="Times New Roman"/>
                      </a:endParaRPr>
                    </a:p>
                  </a:txBody>
                  <a:tcPr marL="4969" marR="4969" marT="0" marB="0" anchor="ctr"/>
                </a:tc>
                <a:tc>
                  <a:txBody>
                    <a:bodyPr/>
                    <a:lstStyle/>
                    <a:p>
                      <a:pPr indent="0" algn="ctr">
                        <a:lnSpc>
                          <a:spcPct val="100000"/>
                        </a:lnSpc>
                        <a:spcAft>
                          <a:spcPts val="0"/>
                        </a:spcAft>
                      </a:pPr>
                      <a:r>
                        <a:rPr lang="ru-RU" sz="2400" b="0" dirty="0">
                          <a:effectLst/>
                        </a:rPr>
                        <a:t>++</a:t>
                      </a:r>
                      <a:endParaRPr lang="ru-RU" sz="2400" b="0" dirty="0">
                        <a:effectLst/>
                        <a:latin typeface="Times New Roman"/>
                        <a:ea typeface="Times New Roman"/>
                      </a:endParaRPr>
                    </a:p>
                  </a:txBody>
                  <a:tcPr marL="4969" marR="4969" marT="0" marB="0" anchor="ctr"/>
                </a:tc>
                <a:extLst>
                  <a:ext uri="{0D108BD9-81ED-4DB2-BD59-A6C34878D82A}">
                    <a16:rowId xmlns:a16="http://schemas.microsoft.com/office/drawing/2014/main" val="10002"/>
                  </a:ext>
                </a:extLst>
              </a:tr>
              <a:tr h="705340">
                <a:tc>
                  <a:txBody>
                    <a:bodyPr/>
                    <a:lstStyle/>
                    <a:p>
                      <a:pPr indent="0">
                        <a:lnSpc>
                          <a:spcPct val="100000"/>
                        </a:lnSpc>
                        <a:spcAft>
                          <a:spcPts val="0"/>
                        </a:spcAft>
                      </a:pPr>
                      <a:r>
                        <a:rPr lang="ru-RU" sz="1500">
                          <a:effectLst/>
                        </a:rPr>
                        <a:t>«Председатель»</a:t>
                      </a:r>
                    </a:p>
                    <a:p>
                      <a:pPr indent="0">
                        <a:lnSpc>
                          <a:spcPct val="100000"/>
                        </a:lnSpc>
                        <a:spcAft>
                          <a:spcPts val="0"/>
                        </a:spcAft>
                      </a:pPr>
                      <a:r>
                        <a:rPr lang="ru-RU" sz="1500">
                          <a:effectLst/>
                        </a:rPr>
                        <a:t>(руководитель)</a:t>
                      </a:r>
                      <a:endParaRPr lang="ru-RU" sz="1500">
                        <a:effectLst/>
                        <a:latin typeface="Times New Roman"/>
                        <a:ea typeface="Times New Roman"/>
                      </a:endParaRPr>
                    </a:p>
                  </a:txBody>
                  <a:tcPr marL="4969" marR="4969" marT="0" marB="0"/>
                </a:tc>
                <a:tc>
                  <a:txBody>
                    <a:bodyPr/>
                    <a:lstStyle/>
                    <a:p>
                      <a:pPr indent="0">
                        <a:lnSpc>
                          <a:spcPct val="100000"/>
                        </a:lnSpc>
                        <a:spcAft>
                          <a:spcPts val="0"/>
                        </a:spcAft>
                      </a:pPr>
                      <a:r>
                        <a:rPr lang="ru-RU" sz="1500" i="1" dirty="0">
                          <a:effectLst/>
                        </a:rPr>
                        <a:t>Способность без предубеждения выслушивать, рассматривать и оценивать достоинства всех предложений</a:t>
                      </a:r>
                      <a:endParaRPr lang="ru-RU" sz="1500" i="1" dirty="0">
                        <a:effectLst/>
                        <a:latin typeface="Times New Roman"/>
                        <a:ea typeface="Times New Roman"/>
                      </a:endParaRPr>
                    </a:p>
                  </a:txBody>
                  <a:tcPr marL="4969" marR="4969" marT="0" marB="0"/>
                </a:tc>
                <a:tc>
                  <a:txBody>
                    <a:bodyPr/>
                    <a:lstStyle/>
                    <a:p>
                      <a:pPr indent="0" algn="ctr">
                        <a:lnSpc>
                          <a:spcPct val="100000"/>
                        </a:lnSpc>
                        <a:spcAft>
                          <a:spcPts val="0"/>
                        </a:spcAft>
                      </a:pPr>
                      <a:r>
                        <a:rPr lang="ru-RU" sz="2400" b="0" dirty="0">
                          <a:effectLst/>
                        </a:rPr>
                        <a:t>+</a:t>
                      </a:r>
                      <a:endParaRPr lang="ru-RU" sz="2400" b="0" dirty="0">
                        <a:effectLst/>
                        <a:latin typeface="Times New Roman"/>
                        <a:ea typeface="Times New Roman"/>
                      </a:endParaRPr>
                    </a:p>
                  </a:txBody>
                  <a:tcPr marL="4969" marR="4969" marT="0" marB="0" anchor="ctr"/>
                </a:tc>
                <a:tc>
                  <a:txBody>
                    <a:bodyPr/>
                    <a:lstStyle/>
                    <a:p>
                      <a:pPr indent="0" algn="ctr">
                        <a:lnSpc>
                          <a:spcPct val="100000"/>
                        </a:lnSpc>
                        <a:spcAft>
                          <a:spcPts val="0"/>
                        </a:spcAft>
                      </a:pPr>
                      <a:r>
                        <a:rPr lang="ru-RU" sz="2400" b="0" dirty="0">
                          <a:effectLst/>
                        </a:rPr>
                        <a:t>+</a:t>
                      </a:r>
                      <a:endParaRPr lang="ru-RU" sz="2400" b="0" dirty="0">
                        <a:effectLst/>
                        <a:latin typeface="Times New Roman"/>
                        <a:ea typeface="Times New Roman"/>
                      </a:endParaRPr>
                    </a:p>
                  </a:txBody>
                  <a:tcPr marL="4969" marR="4969" marT="0" marB="0" anchor="ctr"/>
                </a:tc>
                <a:tc>
                  <a:txBody>
                    <a:bodyPr/>
                    <a:lstStyle/>
                    <a:p>
                      <a:pPr indent="0" algn="ctr">
                        <a:lnSpc>
                          <a:spcPct val="100000"/>
                        </a:lnSpc>
                        <a:spcAft>
                          <a:spcPts val="0"/>
                        </a:spcAft>
                      </a:pPr>
                      <a:r>
                        <a:rPr lang="ru-RU" sz="2400" b="0">
                          <a:effectLst/>
                        </a:rPr>
                        <a:t>+</a:t>
                      </a:r>
                      <a:endParaRPr lang="ru-RU" sz="2400" b="0">
                        <a:effectLst/>
                        <a:latin typeface="Times New Roman"/>
                        <a:ea typeface="Times New Roman"/>
                      </a:endParaRPr>
                    </a:p>
                  </a:txBody>
                  <a:tcPr marL="4969" marR="4969" marT="0" marB="0" anchor="ctr"/>
                </a:tc>
                <a:extLst>
                  <a:ext uri="{0D108BD9-81ED-4DB2-BD59-A6C34878D82A}">
                    <a16:rowId xmlns:a16="http://schemas.microsoft.com/office/drawing/2014/main" val="10003"/>
                  </a:ext>
                </a:extLst>
              </a:tr>
              <a:tr h="705340">
                <a:tc>
                  <a:txBody>
                    <a:bodyPr/>
                    <a:lstStyle/>
                    <a:p>
                      <a:pPr indent="0">
                        <a:lnSpc>
                          <a:spcPct val="100000"/>
                        </a:lnSpc>
                        <a:spcAft>
                          <a:spcPts val="0"/>
                        </a:spcAft>
                      </a:pPr>
                      <a:r>
                        <a:rPr lang="ru-RU" sz="1500">
                          <a:effectLst/>
                        </a:rPr>
                        <a:t>«Возмутитель спокойствия» (мотиватор)</a:t>
                      </a:r>
                      <a:endParaRPr lang="ru-RU" sz="1500">
                        <a:effectLst/>
                        <a:latin typeface="Times New Roman"/>
                        <a:ea typeface="Times New Roman"/>
                      </a:endParaRPr>
                    </a:p>
                  </a:txBody>
                  <a:tcPr marL="4969" marR="4969" marT="0" marB="0"/>
                </a:tc>
                <a:tc>
                  <a:txBody>
                    <a:bodyPr/>
                    <a:lstStyle/>
                    <a:p>
                      <a:pPr indent="0">
                        <a:lnSpc>
                          <a:spcPct val="100000"/>
                        </a:lnSpc>
                        <a:spcAft>
                          <a:spcPts val="0"/>
                        </a:spcAft>
                      </a:pPr>
                      <a:r>
                        <a:rPr lang="ru-RU" sz="1500" i="1" dirty="0">
                          <a:effectLst/>
                        </a:rPr>
                        <a:t>Наличие большой импульсивности, готовность бороться с бездейственностью, самоуспокоенностью</a:t>
                      </a:r>
                      <a:endParaRPr lang="ru-RU" sz="1500" i="1" dirty="0">
                        <a:effectLst/>
                        <a:latin typeface="Times New Roman"/>
                        <a:ea typeface="Times New Roman"/>
                      </a:endParaRPr>
                    </a:p>
                  </a:txBody>
                  <a:tcPr marL="4969" marR="4969" marT="0" marB="0"/>
                </a:tc>
                <a:tc>
                  <a:txBody>
                    <a:bodyPr/>
                    <a:lstStyle/>
                    <a:p>
                      <a:pPr indent="0" algn="ctr">
                        <a:lnSpc>
                          <a:spcPct val="100000"/>
                        </a:lnSpc>
                        <a:spcAft>
                          <a:spcPts val="0"/>
                        </a:spcAft>
                      </a:pPr>
                      <a:r>
                        <a:rPr lang="ru-RU" sz="2400" b="0">
                          <a:effectLst/>
                        </a:rPr>
                        <a:t>++</a:t>
                      </a:r>
                      <a:endParaRPr lang="ru-RU" sz="2400" b="0">
                        <a:effectLst/>
                        <a:latin typeface="Times New Roman"/>
                        <a:ea typeface="Times New Roman"/>
                      </a:endParaRPr>
                    </a:p>
                  </a:txBody>
                  <a:tcPr marL="4969" marR="4969" marT="0" marB="0" anchor="ctr"/>
                </a:tc>
                <a:tc>
                  <a:txBody>
                    <a:bodyPr/>
                    <a:lstStyle/>
                    <a:p>
                      <a:pPr indent="0" algn="ctr">
                        <a:lnSpc>
                          <a:spcPct val="100000"/>
                        </a:lnSpc>
                        <a:spcAft>
                          <a:spcPts val="0"/>
                        </a:spcAft>
                      </a:pPr>
                      <a:r>
                        <a:rPr lang="ru-RU" sz="2400" b="0" dirty="0">
                          <a:effectLst/>
                        </a:rPr>
                        <a:t>++</a:t>
                      </a:r>
                      <a:endParaRPr lang="ru-RU" sz="2400" b="0" dirty="0">
                        <a:effectLst/>
                        <a:latin typeface="Times New Roman"/>
                        <a:ea typeface="Times New Roman"/>
                      </a:endParaRPr>
                    </a:p>
                  </a:txBody>
                  <a:tcPr marL="4969" marR="4969" marT="0" marB="0" anchor="ctr"/>
                </a:tc>
                <a:tc>
                  <a:txBody>
                    <a:bodyPr/>
                    <a:lstStyle/>
                    <a:p>
                      <a:pPr indent="0" algn="ctr">
                        <a:lnSpc>
                          <a:spcPct val="100000"/>
                        </a:lnSpc>
                        <a:spcAft>
                          <a:spcPts val="0"/>
                        </a:spcAft>
                      </a:pPr>
                      <a:r>
                        <a:rPr lang="ru-RU" sz="2400" b="0">
                          <a:effectLst/>
                        </a:rPr>
                        <a:t>+</a:t>
                      </a:r>
                      <a:endParaRPr lang="ru-RU" sz="2400" b="0">
                        <a:effectLst/>
                        <a:latin typeface="Times New Roman"/>
                        <a:ea typeface="Times New Roman"/>
                      </a:endParaRPr>
                    </a:p>
                  </a:txBody>
                  <a:tcPr marL="4969" marR="4969" marT="0" marB="0" anchor="ctr"/>
                </a:tc>
                <a:extLst>
                  <a:ext uri="{0D108BD9-81ED-4DB2-BD59-A6C34878D82A}">
                    <a16:rowId xmlns:a16="http://schemas.microsoft.com/office/drawing/2014/main" val="10004"/>
                  </a:ext>
                </a:extLst>
              </a:tr>
              <a:tr h="607163">
                <a:tc>
                  <a:txBody>
                    <a:bodyPr/>
                    <a:lstStyle/>
                    <a:p>
                      <a:pPr indent="0">
                        <a:lnSpc>
                          <a:spcPct val="100000"/>
                        </a:lnSpc>
                        <a:spcAft>
                          <a:spcPts val="0"/>
                        </a:spcAft>
                      </a:pPr>
                      <a:r>
                        <a:rPr lang="ru-RU" sz="1500">
                          <a:effectLst/>
                        </a:rPr>
                        <a:t>«Мыслитель» (генератор идей)</a:t>
                      </a:r>
                      <a:endParaRPr lang="ru-RU" sz="1500">
                        <a:effectLst/>
                        <a:latin typeface="Times New Roman"/>
                        <a:ea typeface="Times New Roman"/>
                      </a:endParaRPr>
                    </a:p>
                  </a:txBody>
                  <a:tcPr marL="4969" marR="4969" marT="0" marB="0"/>
                </a:tc>
                <a:tc>
                  <a:txBody>
                    <a:bodyPr/>
                    <a:lstStyle/>
                    <a:p>
                      <a:pPr indent="0">
                        <a:lnSpc>
                          <a:spcPct val="100000"/>
                        </a:lnSpc>
                        <a:spcAft>
                          <a:spcPts val="0"/>
                        </a:spcAft>
                      </a:pPr>
                      <a:r>
                        <a:rPr lang="ru-RU" sz="1500" i="1" dirty="0">
                          <a:effectLst/>
                        </a:rPr>
                        <a:t>Наличие изобретательности и интеллекта, но недооценивает практические детали</a:t>
                      </a:r>
                      <a:endParaRPr lang="ru-RU" sz="1500" i="1" dirty="0">
                        <a:effectLst/>
                        <a:latin typeface="Times New Roman"/>
                        <a:ea typeface="Times New Roman"/>
                      </a:endParaRPr>
                    </a:p>
                  </a:txBody>
                  <a:tcPr marL="4969" marR="4969" marT="0" marB="0"/>
                </a:tc>
                <a:tc>
                  <a:txBody>
                    <a:bodyPr/>
                    <a:lstStyle/>
                    <a:p>
                      <a:pPr indent="0" algn="ctr">
                        <a:lnSpc>
                          <a:spcPct val="100000"/>
                        </a:lnSpc>
                        <a:spcAft>
                          <a:spcPts val="0"/>
                        </a:spcAft>
                      </a:pPr>
                      <a:r>
                        <a:rPr lang="ru-RU" sz="2400" b="0" dirty="0">
                          <a:effectLst/>
                        </a:rPr>
                        <a:t>++</a:t>
                      </a:r>
                      <a:endParaRPr lang="ru-RU" sz="2400" b="0" dirty="0">
                        <a:effectLst/>
                        <a:latin typeface="Times New Roman"/>
                        <a:ea typeface="Times New Roman"/>
                      </a:endParaRPr>
                    </a:p>
                  </a:txBody>
                  <a:tcPr marL="4969" marR="4969" marT="0" marB="0" anchor="ctr"/>
                </a:tc>
                <a:tc>
                  <a:txBody>
                    <a:bodyPr/>
                    <a:lstStyle/>
                    <a:p>
                      <a:pPr indent="0" algn="ctr">
                        <a:lnSpc>
                          <a:spcPct val="100000"/>
                        </a:lnSpc>
                        <a:spcAft>
                          <a:spcPts val="0"/>
                        </a:spcAft>
                      </a:pPr>
                      <a:r>
                        <a:rPr lang="ru-RU" sz="2400" b="0" dirty="0">
                          <a:effectLst/>
                        </a:rPr>
                        <a:t>+</a:t>
                      </a:r>
                      <a:endParaRPr lang="ru-RU" sz="2400" b="0" dirty="0">
                        <a:effectLst/>
                        <a:latin typeface="Times New Roman"/>
                        <a:ea typeface="Times New Roman"/>
                      </a:endParaRPr>
                    </a:p>
                  </a:txBody>
                  <a:tcPr marL="4969" marR="4969" marT="0" marB="0" anchor="ctr"/>
                </a:tc>
                <a:tc>
                  <a:txBody>
                    <a:bodyPr/>
                    <a:lstStyle/>
                    <a:p>
                      <a:pPr indent="0" algn="ctr">
                        <a:lnSpc>
                          <a:spcPct val="100000"/>
                        </a:lnSpc>
                        <a:spcAft>
                          <a:spcPts val="0"/>
                        </a:spcAft>
                      </a:pPr>
                      <a:r>
                        <a:rPr lang="ru-RU" sz="2400" b="0" dirty="0">
                          <a:effectLst/>
                        </a:rPr>
                        <a:t>+</a:t>
                      </a:r>
                      <a:endParaRPr lang="ru-RU" sz="2400" b="0" dirty="0">
                        <a:effectLst/>
                        <a:latin typeface="Times New Roman"/>
                        <a:ea typeface="Times New Roman"/>
                      </a:endParaRPr>
                    </a:p>
                  </a:txBody>
                  <a:tcPr marL="4969" marR="4969" marT="0" marB="0" anchor="ctr"/>
                </a:tc>
                <a:extLst>
                  <a:ext uri="{0D108BD9-81ED-4DB2-BD59-A6C34878D82A}">
                    <a16:rowId xmlns:a16="http://schemas.microsoft.com/office/drawing/2014/main" val="10005"/>
                  </a:ext>
                </a:extLst>
              </a:tr>
              <a:tr h="705340">
                <a:tc>
                  <a:txBody>
                    <a:bodyPr/>
                    <a:lstStyle/>
                    <a:p>
                      <a:pPr indent="0">
                        <a:lnSpc>
                          <a:spcPct val="100000"/>
                        </a:lnSpc>
                        <a:spcAft>
                          <a:spcPts val="0"/>
                        </a:spcAft>
                      </a:pPr>
                      <a:r>
                        <a:rPr lang="ru-RU" sz="1500" dirty="0">
                          <a:effectLst/>
                        </a:rPr>
                        <a:t>«Исследователь ресурсов» (снабженец)</a:t>
                      </a:r>
                      <a:endParaRPr lang="ru-RU" sz="1500" dirty="0">
                        <a:effectLst/>
                        <a:latin typeface="Times New Roman"/>
                        <a:ea typeface="Times New Roman"/>
                      </a:endParaRPr>
                    </a:p>
                  </a:txBody>
                  <a:tcPr marL="6350" marR="6350" marT="0" marB="0"/>
                </a:tc>
                <a:tc>
                  <a:txBody>
                    <a:bodyPr/>
                    <a:lstStyle/>
                    <a:p>
                      <a:pPr indent="0">
                        <a:lnSpc>
                          <a:spcPct val="100000"/>
                        </a:lnSpc>
                        <a:spcAft>
                          <a:spcPts val="0"/>
                        </a:spcAft>
                      </a:pPr>
                      <a:r>
                        <a:rPr lang="ru-RU" sz="1500" i="1" dirty="0">
                          <a:effectLst/>
                        </a:rPr>
                        <a:t>Всегда теряет интерес к работе, когда проходит ее первоначальная привлекательность</a:t>
                      </a:r>
                      <a:endParaRPr lang="ru-RU" sz="1500" i="1" dirty="0">
                        <a:effectLst/>
                        <a:latin typeface="Times New Roman"/>
                        <a:ea typeface="Times New Roman"/>
                      </a:endParaRPr>
                    </a:p>
                  </a:txBody>
                  <a:tcPr marL="6350" marR="6350" marT="0" marB="0"/>
                </a:tc>
                <a:tc>
                  <a:txBody>
                    <a:bodyPr/>
                    <a:lstStyle/>
                    <a:p>
                      <a:pPr indent="0" algn="ctr">
                        <a:lnSpc>
                          <a:spcPct val="100000"/>
                        </a:lnSpc>
                        <a:spcAft>
                          <a:spcPts val="0"/>
                        </a:spcAft>
                      </a:pPr>
                      <a:r>
                        <a:rPr lang="ru-RU" sz="2400" b="0" dirty="0">
                          <a:effectLst/>
                        </a:rPr>
                        <a:t>++</a:t>
                      </a:r>
                      <a:endParaRPr lang="ru-RU" sz="2400" b="0" dirty="0">
                        <a:effectLst/>
                        <a:latin typeface="Times New Roman"/>
                        <a:ea typeface="Times New Roman"/>
                      </a:endParaRPr>
                    </a:p>
                  </a:txBody>
                  <a:tcPr marL="6350" marR="6350" marT="0" marB="0" anchor="ctr"/>
                </a:tc>
                <a:tc>
                  <a:txBody>
                    <a:bodyPr/>
                    <a:lstStyle/>
                    <a:p>
                      <a:pPr indent="0" algn="ctr">
                        <a:lnSpc>
                          <a:spcPct val="100000"/>
                        </a:lnSpc>
                        <a:spcAft>
                          <a:spcPts val="0"/>
                        </a:spcAft>
                      </a:pPr>
                      <a:r>
                        <a:rPr lang="ru-RU" sz="2400" b="0" dirty="0">
                          <a:effectLst/>
                        </a:rPr>
                        <a:t>+</a:t>
                      </a:r>
                      <a:endParaRPr lang="ru-RU" sz="2400" b="0" dirty="0">
                        <a:effectLst/>
                        <a:latin typeface="Times New Roman"/>
                        <a:ea typeface="Times New Roman"/>
                      </a:endParaRPr>
                    </a:p>
                  </a:txBody>
                  <a:tcPr marL="6350" marR="6350" marT="0" marB="0" anchor="ctr"/>
                </a:tc>
                <a:tc>
                  <a:txBody>
                    <a:bodyPr/>
                    <a:lstStyle/>
                    <a:p>
                      <a:pPr indent="0" algn="ctr">
                        <a:lnSpc>
                          <a:spcPct val="100000"/>
                        </a:lnSpc>
                        <a:spcAft>
                          <a:spcPts val="0"/>
                        </a:spcAft>
                      </a:pPr>
                      <a:r>
                        <a:rPr lang="ru-RU" sz="2400" b="0" dirty="0">
                          <a:effectLst/>
                        </a:rPr>
                        <a:t>+</a:t>
                      </a:r>
                      <a:endParaRPr lang="ru-RU" sz="2400" b="0" dirty="0">
                        <a:effectLst/>
                        <a:latin typeface="Times New Roman"/>
                        <a:ea typeface="Times New Roman"/>
                      </a:endParaRPr>
                    </a:p>
                  </a:txBody>
                  <a:tcPr marL="6350" marR="6350" marT="0" marB="0" anchor="ctr"/>
                </a:tc>
                <a:extLst>
                  <a:ext uri="{0D108BD9-81ED-4DB2-BD59-A6C34878D82A}">
                    <a16:rowId xmlns:a16="http://schemas.microsoft.com/office/drawing/2014/main" val="1716420064"/>
                  </a:ext>
                </a:extLst>
              </a:tr>
              <a:tr h="705340">
                <a:tc>
                  <a:txBody>
                    <a:bodyPr/>
                    <a:lstStyle/>
                    <a:p>
                      <a:pPr indent="0">
                        <a:lnSpc>
                          <a:spcPct val="100000"/>
                        </a:lnSpc>
                        <a:spcAft>
                          <a:spcPts val="0"/>
                        </a:spcAft>
                      </a:pPr>
                      <a:r>
                        <a:rPr lang="ru-RU" sz="1500">
                          <a:effectLst/>
                        </a:rPr>
                        <a:t>«Критик» (аналитик)</a:t>
                      </a:r>
                      <a:endParaRPr lang="ru-RU" sz="1500">
                        <a:effectLst/>
                        <a:latin typeface="Times New Roman"/>
                        <a:ea typeface="Times New Roman"/>
                      </a:endParaRPr>
                    </a:p>
                  </a:txBody>
                  <a:tcPr marL="6350" marR="6350" marT="0" marB="0"/>
                </a:tc>
                <a:tc>
                  <a:txBody>
                    <a:bodyPr/>
                    <a:lstStyle/>
                    <a:p>
                      <a:pPr indent="0">
                        <a:lnSpc>
                          <a:spcPct val="100000"/>
                        </a:lnSpc>
                        <a:spcAft>
                          <a:spcPts val="0"/>
                        </a:spcAft>
                      </a:pPr>
                      <a:r>
                        <a:rPr lang="ru-RU" sz="1500" i="1" dirty="0">
                          <a:effectLst/>
                        </a:rPr>
                        <a:t>Рассудительность и хорошие аналитические способности, но отсутствует вдохновение и способность мотивировать других</a:t>
                      </a:r>
                      <a:endParaRPr lang="ru-RU" sz="1500" i="1" dirty="0">
                        <a:effectLst/>
                        <a:latin typeface="Times New Roman"/>
                        <a:ea typeface="Times New Roman"/>
                      </a:endParaRPr>
                    </a:p>
                  </a:txBody>
                  <a:tcPr marL="6350" marR="6350" marT="0" marB="0"/>
                </a:tc>
                <a:tc>
                  <a:txBody>
                    <a:bodyPr/>
                    <a:lstStyle/>
                    <a:p>
                      <a:pPr indent="0" algn="ctr">
                        <a:lnSpc>
                          <a:spcPct val="100000"/>
                        </a:lnSpc>
                        <a:spcAft>
                          <a:spcPts val="0"/>
                        </a:spcAft>
                      </a:pPr>
                      <a:r>
                        <a:rPr lang="ru-RU" sz="2400" b="0" dirty="0">
                          <a:effectLst/>
                        </a:rPr>
                        <a:t>0</a:t>
                      </a:r>
                      <a:endParaRPr lang="ru-RU" sz="2400" b="0" dirty="0">
                        <a:effectLst/>
                        <a:latin typeface="Times New Roman"/>
                        <a:ea typeface="Times New Roman"/>
                      </a:endParaRPr>
                    </a:p>
                  </a:txBody>
                  <a:tcPr marL="6350" marR="6350" marT="0" marB="0" anchor="ctr"/>
                </a:tc>
                <a:tc>
                  <a:txBody>
                    <a:bodyPr/>
                    <a:lstStyle/>
                    <a:p>
                      <a:pPr indent="0" algn="ctr">
                        <a:lnSpc>
                          <a:spcPct val="100000"/>
                        </a:lnSpc>
                        <a:spcAft>
                          <a:spcPts val="0"/>
                        </a:spcAft>
                      </a:pPr>
                      <a:r>
                        <a:rPr lang="ru-RU" sz="2400" b="0" dirty="0">
                          <a:effectLst/>
                        </a:rPr>
                        <a:t>+</a:t>
                      </a:r>
                      <a:endParaRPr lang="ru-RU" sz="2400" b="0" dirty="0">
                        <a:effectLst/>
                        <a:latin typeface="Times New Roman"/>
                        <a:ea typeface="Times New Roman"/>
                      </a:endParaRPr>
                    </a:p>
                  </a:txBody>
                  <a:tcPr marL="6350" marR="6350" marT="0" marB="0" anchor="ctr"/>
                </a:tc>
                <a:tc>
                  <a:txBody>
                    <a:bodyPr/>
                    <a:lstStyle/>
                    <a:p>
                      <a:pPr indent="0" algn="ctr">
                        <a:lnSpc>
                          <a:spcPct val="100000"/>
                        </a:lnSpc>
                        <a:spcAft>
                          <a:spcPts val="0"/>
                        </a:spcAft>
                      </a:pPr>
                      <a:r>
                        <a:rPr lang="ru-RU" sz="2400" b="0" dirty="0">
                          <a:effectLst/>
                        </a:rPr>
                        <a:t>+</a:t>
                      </a:r>
                      <a:endParaRPr lang="ru-RU" sz="2400" b="0" dirty="0">
                        <a:effectLst/>
                        <a:latin typeface="Times New Roman"/>
                        <a:ea typeface="Times New Roman"/>
                      </a:endParaRPr>
                    </a:p>
                  </a:txBody>
                  <a:tcPr marL="6350" marR="6350" marT="0" marB="0" anchor="ctr"/>
                </a:tc>
                <a:extLst>
                  <a:ext uri="{0D108BD9-81ED-4DB2-BD59-A6C34878D82A}">
                    <a16:rowId xmlns:a16="http://schemas.microsoft.com/office/drawing/2014/main" val="1227715928"/>
                  </a:ext>
                </a:extLst>
              </a:tr>
              <a:tr h="940453">
                <a:tc>
                  <a:txBody>
                    <a:bodyPr/>
                    <a:lstStyle/>
                    <a:p>
                      <a:pPr indent="0">
                        <a:lnSpc>
                          <a:spcPct val="100000"/>
                        </a:lnSpc>
                        <a:spcAft>
                          <a:spcPts val="0"/>
                        </a:spcAft>
                      </a:pPr>
                      <a:r>
                        <a:rPr lang="ru-RU" sz="1500">
                          <a:effectLst/>
                        </a:rPr>
                        <a:t>«Коллективист»</a:t>
                      </a:r>
                    </a:p>
                    <a:p>
                      <a:pPr indent="0">
                        <a:lnSpc>
                          <a:spcPct val="100000"/>
                        </a:lnSpc>
                        <a:spcAft>
                          <a:spcPts val="0"/>
                        </a:spcAft>
                      </a:pPr>
                      <a:r>
                        <a:rPr lang="ru-RU" sz="1500">
                          <a:effectLst/>
                        </a:rPr>
                        <a:t>(организатор группы, вдохновитель)</a:t>
                      </a:r>
                      <a:endParaRPr lang="ru-RU" sz="1500">
                        <a:effectLst/>
                        <a:latin typeface="Times New Roman"/>
                        <a:ea typeface="Times New Roman"/>
                      </a:endParaRPr>
                    </a:p>
                  </a:txBody>
                  <a:tcPr marL="6350" marR="6350" marT="0" marB="0" anchor="b"/>
                </a:tc>
                <a:tc>
                  <a:txBody>
                    <a:bodyPr/>
                    <a:lstStyle/>
                    <a:p>
                      <a:pPr indent="0">
                        <a:lnSpc>
                          <a:spcPct val="100000"/>
                        </a:lnSpc>
                        <a:spcAft>
                          <a:spcPts val="0"/>
                        </a:spcAft>
                      </a:pPr>
                      <a:r>
                        <a:rPr lang="ru-RU" sz="1500" i="1" dirty="0">
                          <a:effectLst/>
                        </a:rPr>
                        <a:t>Способен создавать и поддерживать командный дух, но может быть нерешительным в решающие моменты</a:t>
                      </a:r>
                      <a:endParaRPr lang="ru-RU" sz="1500" i="1" dirty="0">
                        <a:effectLst/>
                        <a:latin typeface="Times New Roman"/>
                        <a:ea typeface="Times New Roman"/>
                      </a:endParaRPr>
                    </a:p>
                  </a:txBody>
                  <a:tcPr marL="6350" marR="6350" marT="0" marB="0"/>
                </a:tc>
                <a:tc>
                  <a:txBody>
                    <a:bodyPr/>
                    <a:lstStyle/>
                    <a:p>
                      <a:pPr indent="0" algn="ctr">
                        <a:lnSpc>
                          <a:spcPct val="100000"/>
                        </a:lnSpc>
                        <a:spcAft>
                          <a:spcPts val="0"/>
                        </a:spcAft>
                      </a:pPr>
                      <a:r>
                        <a:rPr lang="ru-RU" sz="2400" b="0" dirty="0">
                          <a:effectLst/>
                        </a:rPr>
                        <a:t>++</a:t>
                      </a:r>
                      <a:endParaRPr lang="ru-RU" sz="2400" b="0" dirty="0">
                        <a:effectLst/>
                        <a:latin typeface="Times New Roman"/>
                        <a:ea typeface="Times New Roman"/>
                      </a:endParaRPr>
                    </a:p>
                  </a:txBody>
                  <a:tcPr marL="6350" marR="6350" marT="0" marB="0" anchor="ctr"/>
                </a:tc>
                <a:tc>
                  <a:txBody>
                    <a:bodyPr/>
                    <a:lstStyle/>
                    <a:p>
                      <a:pPr indent="0" algn="ctr">
                        <a:lnSpc>
                          <a:spcPct val="100000"/>
                        </a:lnSpc>
                        <a:spcAft>
                          <a:spcPts val="0"/>
                        </a:spcAft>
                      </a:pPr>
                      <a:r>
                        <a:rPr lang="ru-RU" sz="2400" b="0" dirty="0">
                          <a:effectLst/>
                        </a:rPr>
                        <a:t>+</a:t>
                      </a:r>
                      <a:endParaRPr lang="ru-RU" sz="2400" b="0" dirty="0">
                        <a:effectLst/>
                        <a:latin typeface="Times New Roman"/>
                        <a:ea typeface="Times New Roman"/>
                      </a:endParaRPr>
                    </a:p>
                  </a:txBody>
                  <a:tcPr marL="6350" marR="6350" marT="0" marB="0" anchor="ctr"/>
                </a:tc>
                <a:tc>
                  <a:txBody>
                    <a:bodyPr/>
                    <a:lstStyle/>
                    <a:p>
                      <a:pPr indent="0" algn="ctr">
                        <a:lnSpc>
                          <a:spcPct val="100000"/>
                        </a:lnSpc>
                        <a:spcAft>
                          <a:spcPts val="0"/>
                        </a:spcAft>
                      </a:pPr>
                      <a:r>
                        <a:rPr lang="ru-RU" sz="2400" b="0" dirty="0">
                          <a:effectLst/>
                        </a:rPr>
                        <a:t>+</a:t>
                      </a:r>
                      <a:endParaRPr lang="ru-RU" sz="2400" b="0" dirty="0">
                        <a:effectLst/>
                        <a:latin typeface="Times New Roman"/>
                        <a:ea typeface="Times New Roman"/>
                      </a:endParaRPr>
                    </a:p>
                  </a:txBody>
                  <a:tcPr marL="6350" marR="6350" marT="0" marB="0" anchor="ctr"/>
                </a:tc>
                <a:extLst>
                  <a:ext uri="{0D108BD9-81ED-4DB2-BD59-A6C34878D82A}">
                    <a16:rowId xmlns:a16="http://schemas.microsoft.com/office/drawing/2014/main" val="1738910975"/>
                  </a:ext>
                </a:extLst>
              </a:tr>
              <a:tr h="705340">
                <a:tc>
                  <a:txBody>
                    <a:bodyPr/>
                    <a:lstStyle/>
                    <a:p>
                      <a:pPr indent="0">
                        <a:lnSpc>
                          <a:spcPct val="100000"/>
                        </a:lnSpc>
                        <a:spcAft>
                          <a:spcPts val="0"/>
                        </a:spcAft>
                      </a:pPr>
                      <a:r>
                        <a:rPr lang="ru-RU" sz="1500" dirty="0">
                          <a:effectLst/>
                        </a:rPr>
                        <a:t>«Оценивающий»</a:t>
                      </a:r>
                    </a:p>
                    <a:p>
                      <a:pPr indent="0">
                        <a:lnSpc>
                          <a:spcPct val="100000"/>
                        </a:lnSpc>
                        <a:spcAft>
                          <a:spcPts val="0"/>
                        </a:spcAft>
                      </a:pPr>
                      <a:r>
                        <a:rPr lang="ru-RU" sz="1500" dirty="0">
                          <a:effectLst/>
                        </a:rPr>
                        <a:t>(завершитель, контролер)</a:t>
                      </a:r>
                      <a:endParaRPr lang="ru-RU" sz="1500" dirty="0">
                        <a:effectLst/>
                        <a:latin typeface="Times New Roman"/>
                        <a:ea typeface="Times New Roman"/>
                      </a:endParaRPr>
                    </a:p>
                  </a:txBody>
                  <a:tcPr marL="6350" marR="6350" marT="0" marB="0"/>
                </a:tc>
                <a:tc>
                  <a:txBody>
                    <a:bodyPr/>
                    <a:lstStyle/>
                    <a:p>
                      <a:pPr indent="0">
                        <a:lnSpc>
                          <a:spcPct val="100000"/>
                        </a:lnSpc>
                        <a:spcAft>
                          <a:spcPts val="0"/>
                        </a:spcAft>
                      </a:pPr>
                      <a:r>
                        <a:rPr lang="ru-RU" sz="1500" i="1" dirty="0">
                          <a:effectLst/>
                        </a:rPr>
                        <a:t>Стремление добиваться совершенства во всем, присутствие беспокойства по поводу мелочей</a:t>
                      </a:r>
                      <a:endParaRPr lang="ru-RU" sz="1500" i="1" dirty="0">
                        <a:effectLst/>
                        <a:latin typeface="Times New Roman"/>
                        <a:ea typeface="Times New Roman"/>
                      </a:endParaRPr>
                    </a:p>
                  </a:txBody>
                  <a:tcPr marL="6350" marR="6350" marT="0" marB="0"/>
                </a:tc>
                <a:tc>
                  <a:txBody>
                    <a:bodyPr/>
                    <a:lstStyle/>
                    <a:p>
                      <a:pPr indent="0" algn="ctr">
                        <a:lnSpc>
                          <a:spcPct val="100000"/>
                        </a:lnSpc>
                        <a:spcAft>
                          <a:spcPts val="0"/>
                        </a:spcAft>
                      </a:pPr>
                      <a:r>
                        <a:rPr lang="ru-RU" sz="2400" b="0">
                          <a:effectLst/>
                        </a:rPr>
                        <a:t>0</a:t>
                      </a:r>
                      <a:endParaRPr lang="ru-RU" sz="2400" b="0">
                        <a:effectLst/>
                        <a:latin typeface="Times New Roman"/>
                        <a:ea typeface="Times New Roman"/>
                      </a:endParaRPr>
                    </a:p>
                  </a:txBody>
                  <a:tcPr marL="6350" marR="6350" marT="0" marB="0" anchor="ctr"/>
                </a:tc>
                <a:tc>
                  <a:txBody>
                    <a:bodyPr/>
                    <a:lstStyle/>
                    <a:p>
                      <a:pPr indent="0" algn="ctr">
                        <a:lnSpc>
                          <a:spcPct val="100000"/>
                        </a:lnSpc>
                        <a:spcAft>
                          <a:spcPts val="0"/>
                        </a:spcAft>
                      </a:pPr>
                      <a:r>
                        <a:rPr lang="ru-RU" sz="2400" b="0">
                          <a:effectLst/>
                        </a:rPr>
                        <a:t>++</a:t>
                      </a:r>
                      <a:endParaRPr lang="ru-RU" sz="2400" b="0">
                        <a:effectLst/>
                        <a:latin typeface="Times New Roman"/>
                        <a:ea typeface="Times New Roman"/>
                      </a:endParaRPr>
                    </a:p>
                  </a:txBody>
                  <a:tcPr marL="6350" marR="6350" marT="0" marB="0" anchor="ctr"/>
                </a:tc>
                <a:tc>
                  <a:txBody>
                    <a:bodyPr/>
                    <a:lstStyle/>
                    <a:p>
                      <a:pPr indent="0" algn="ctr">
                        <a:lnSpc>
                          <a:spcPct val="100000"/>
                        </a:lnSpc>
                        <a:spcAft>
                          <a:spcPts val="0"/>
                        </a:spcAft>
                      </a:pPr>
                      <a:r>
                        <a:rPr lang="ru-RU" sz="2400" b="0" dirty="0">
                          <a:effectLst/>
                        </a:rPr>
                        <a:t>+</a:t>
                      </a:r>
                      <a:endParaRPr lang="ru-RU" sz="2400" b="0" dirty="0">
                        <a:effectLst/>
                        <a:latin typeface="Times New Roman"/>
                        <a:ea typeface="Times New Roman"/>
                      </a:endParaRPr>
                    </a:p>
                  </a:txBody>
                  <a:tcPr marL="6350" marR="6350" marT="0" marB="0" anchor="ctr"/>
                </a:tc>
                <a:extLst>
                  <a:ext uri="{0D108BD9-81ED-4DB2-BD59-A6C34878D82A}">
                    <a16:rowId xmlns:a16="http://schemas.microsoft.com/office/drawing/2014/main" val="2569630072"/>
                  </a:ext>
                </a:extLst>
              </a:tr>
            </a:tbl>
          </a:graphicData>
        </a:graphic>
      </p:graphicFrame>
    </p:spTree>
    <p:extLst>
      <p:ext uri="{BB962C8B-B14F-4D97-AF65-F5344CB8AC3E}">
        <p14:creationId xmlns:p14="http://schemas.microsoft.com/office/powerpoint/2010/main" val="24431634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61061" y="0"/>
            <a:ext cx="4735830" cy="819240"/>
          </a:xfrm>
        </p:spPr>
        <p:txBody>
          <a:bodyPr>
            <a:normAutofit/>
          </a:bodyPr>
          <a:lstStyle/>
          <a:p>
            <a:pPr algn="ctr"/>
            <a:r>
              <a:rPr lang="ru-RU" sz="4000" b="1" dirty="0" smtClean="0"/>
              <a:t>Тест </a:t>
            </a:r>
            <a:r>
              <a:rPr lang="ru-RU" sz="4000" b="1" dirty="0" err="1" smtClean="0"/>
              <a:t>Белбина</a:t>
            </a:r>
            <a:endParaRPr lang="ru-RU" sz="4000" b="1" dirty="0"/>
          </a:p>
        </p:txBody>
      </p:sp>
      <p:pic>
        <p:nvPicPr>
          <p:cNvPr id="7" name="Рисунок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71816" y="2695303"/>
            <a:ext cx="5550263" cy="4162697"/>
          </a:xfrm>
          <a:prstGeom prst="rect">
            <a:avLst/>
          </a:prstGeom>
          <a:ln>
            <a:noFill/>
          </a:ln>
          <a:effectLst>
            <a:softEdge rad="112500"/>
          </a:effectLst>
        </p:spPr>
      </p:pic>
      <p:sp>
        <p:nvSpPr>
          <p:cNvPr id="3" name="Прямоугольник 2"/>
          <p:cNvSpPr/>
          <p:nvPr/>
        </p:nvSpPr>
        <p:spPr>
          <a:xfrm>
            <a:off x="330926" y="620862"/>
            <a:ext cx="8691153" cy="2246769"/>
          </a:xfrm>
          <a:prstGeom prst="rect">
            <a:avLst/>
          </a:prstGeom>
        </p:spPr>
        <p:txBody>
          <a:bodyPr wrap="square">
            <a:spAutoFit/>
          </a:bodyPr>
          <a:lstStyle/>
          <a:p>
            <a:r>
              <a:rPr lang="ru-RU" sz="2000" dirty="0"/>
              <a:t>Этот вопросник позволит определить естественные для Вас роли в команде, а также те роли, от выполнения которых Вы предпочли бы отказаться. В каждом из семи разделов данного вопросника распределите 10 баллов между возможными ответами согласно тому, как Вы полагаете они лучше всего подходят Вашему собственному поведению. Эти десять баллов могут быть распределены поровну или, возможно, все отданы одному единственному ответу.</a:t>
            </a:r>
          </a:p>
        </p:txBody>
      </p:sp>
    </p:spTree>
    <p:extLst>
      <p:ext uri="{BB962C8B-B14F-4D97-AF65-F5344CB8AC3E}">
        <p14:creationId xmlns:p14="http://schemas.microsoft.com/office/powerpoint/2010/main" val="205425890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121286"/>
            <a:ext cx="7886700" cy="505731"/>
          </a:xfrm>
        </p:spPr>
        <p:txBody>
          <a:bodyPr>
            <a:normAutofit/>
          </a:bodyPr>
          <a:lstStyle/>
          <a:p>
            <a:r>
              <a:rPr lang="ru-RU" sz="2400" b="1" dirty="0">
                <a:solidFill>
                  <a:srgbClr val="0070C0"/>
                </a:solidFill>
              </a:rPr>
              <a:t>Раздел 1. Какой вклад я могу внести в работу команды: </a:t>
            </a:r>
            <a:endParaRPr lang="ru-RU" sz="2400" b="1" dirty="0">
              <a:solidFill>
                <a:srgbClr val="0070C0"/>
              </a:solidFill>
            </a:endParaRPr>
          </a:p>
        </p:txBody>
      </p:sp>
      <p:sp>
        <p:nvSpPr>
          <p:cNvPr id="4" name="Прямоугольник 3"/>
          <p:cNvSpPr/>
          <p:nvPr/>
        </p:nvSpPr>
        <p:spPr>
          <a:xfrm>
            <a:off x="616675" y="559756"/>
            <a:ext cx="7898675" cy="5047536"/>
          </a:xfrm>
          <a:prstGeom prst="rect">
            <a:avLst/>
          </a:prstGeom>
        </p:spPr>
        <p:txBody>
          <a:bodyPr wrap="square">
            <a:spAutoFit/>
          </a:bodyPr>
          <a:lstStyle/>
          <a:p>
            <a:pPr>
              <a:spcBef>
                <a:spcPts val="600"/>
              </a:spcBef>
              <a:spcAft>
                <a:spcPts val="600"/>
              </a:spcAft>
            </a:pPr>
            <a:r>
              <a:rPr lang="ru-RU" b="1" i="1" dirty="0"/>
              <a:t>a </a:t>
            </a:r>
            <a:r>
              <a:rPr lang="ru-RU" dirty="0"/>
              <a:t>Я думаю, что способен быстро замечать новые возможности и извлекать из них выгоды. </a:t>
            </a:r>
            <a:endParaRPr lang="ru-RU" dirty="0" smtClean="0"/>
          </a:p>
          <a:p>
            <a:pPr>
              <a:spcBef>
                <a:spcPts val="600"/>
              </a:spcBef>
              <a:spcAft>
                <a:spcPts val="600"/>
              </a:spcAft>
            </a:pPr>
            <a:r>
              <a:rPr lang="ru-RU" b="1" i="1" dirty="0" smtClean="0"/>
              <a:t>b </a:t>
            </a:r>
            <a:r>
              <a:rPr lang="ru-RU" dirty="0"/>
              <a:t>Я могу успешно работать с самыми разными людьми. </a:t>
            </a:r>
            <a:endParaRPr lang="ru-RU" dirty="0" smtClean="0"/>
          </a:p>
          <a:p>
            <a:pPr>
              <a:spcBef>
                <a:spcPts val="600"/>
              </a:spcBef>
              <a:spcAft>
                <a:spcPts val="600"/>
              </a:spcAft>
            </a:pPr>
            <a:r>
              <a:rPr lang="ru-RU" dirty="0" smtClean="0"/>
              <a:t>c </a:t>
            </a:r>
            <a:r>
              <a:rPr lang="ru-RU" dirty="0"/>
              <a:t>Генерация идей — моё врожденное достоинство. </a:t>
            </a:r>
            <a:endParaRPr lang="ru-RU" dirty="0" smtClean="0"/>
          </a:p>
          <a:p>
            <a:pPr>
              <a:spcBef>
                <a:spcPts val="600"/>
              </a:spcBef>
              <a:spcAft>
                <a:spcPts val="600"/>
              </a:spcAft>
            </a:pPr>
            <a:r>
              <a:rPr lang="ru-RU" b="1" i="1" dirty="0" smtClean="0"/>
              <a:t>d</a:t>
            </a:r>
            <a:r>
              <a:rPr lang="ru-RU" dirty="0" smtClean="0"/>
              <a:t> </a:t>
            </a:r>
            <a:r>
              <a:rPr lang="ru-RU" dirty="0"/>
              <a:t>Моим достоинством является умение находить людей, способных принести пользу команде. </a:t>
            </a:r>
            <a:endParaRPr lang="ru-RU" dirty="0" smtClean="0"/>
          </a:p>
          <a:p>
            <a:pPr>
              <a:spcBef>
                <a:spcPts val="600"/>
              </a:spcBef>
              <a:spcAft>
                <a:spcPts val="600"/>
              </a:spcAft>
            </a:pPr>
            <a:r>
              <a:rPr lang="ru-RU" b="1" i="1" dirty="0" smtClean="0"/>
              <a:t>e </a:t>
            </a:r>
            <a:r>
              <a:rPr lang="ru-RU" dirty="0"/>
              <a:t>Моя способность доводить всё до конца во многом обеспечила мою профессиональную эффективность. </a:t>
            </a:r>
            <a:endParaRPr lang="ru-RU" dirty="0" smtClean="0"/>
          </a:p>
          <a:p>
            <a:pPr>
              <a:spcBef>
                <a:spcPts val="600"/>
              </a:spcBef>
              <a:spcAft>
                <a:spcPts val="600"/>
              </a:spcAft>
            </a:pPr>
            <a:r>
              <a:rPr lang="ru-RU" b="1" i="1" dirty="0" smtClean="0"/>
              <a:t>f </a:t>
            </a:r>
            <a:r>
              <a:rPr lang="ru-RU" dirty="0"/>
              <a:t>Я готов перенести временную непопулярность, если вижу, что мои действия принесут в конечном счете полезные результаты. </a:t>
            </a:r>
            <a:endParaRPr lang="ru-RU" dirty="0" smtClean="0"/>
          </a:p>
          <a:p>
            <a:pPr>
              <a:spcBef>
                <a:spcPts val="600"/>
              </a:spcBef>
              <a:spcAft>
                <a:spcPts val="600"/>
              </a:spcAft>
            </a:pPr>
            <a:r>
              <a:rPr lang="ru-RU" b="1" i="1" dirty="0" smtClean="0"/>
              <a:t>g </a:t>
            </a:r>
            <a:r>
              <a:rPr lang="ru-RU" dirty="0"/>
              <a:t>Я быстро выясняю, что сработает в данной ситуации, если в подобную ситуацию я уже попадал. </a:t>
            </a:r>
            <a:endParaRPr lang="ru-RU" dirty="0" smtClean="0"/>
          </a:p>
          <a:p>
            <a:pPr>
              <a:spcBef>
                <a:spcPts val="600"/>
              </a:spcBef>
              <a:spcAft>
                <a:spcPts val="600"/>
              </a:spcAft>
            </a:pPr>
            <a:r>
              <a:rPr lang="ru-RU" b="1" i="1" dirty="0" smtClean="0"/>
              <a:t>h </a:t>
            </a:r>
            <a:r>
              <a:rPr lang="ru-RU" dirty="0"/>
              <a:t>Личные заблуждения и предубеждения не мешают мне находить и доказывать преимущества альтернативных действий.</a:t>
            </a:r>
          </a:p>
        </p:txBody>
      </p:sp>
    </p:spTree>
    <p:extLst>
      <p:ext uri="{BB962C8B-B14F-4D97-AF65-F5344CB8AC3E}">
        <p14:creationId xmlns:p14="http://schemas.microsoft.com/office/powerpoint/2010/main" val="19814655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8971" y="121286"/>
            <a:ext cx="8159932" cy="322851"/>
          </a:xfrm>
        </p:spPr>
        <p:txBody>
          <a:bodyPr>
            <a:noAutofit/>
          </a:bodyPr>
          <a:lstStyle/>
          <a:p>
            <a:r>
              <a:rPr lang="ru-RU" sz="2000" b="1" dirty="0">
                <a:solidFill>
                  <a:srgbClr val="0070C0"/>
                </a:solidFill>
              </a:rPr>
              <a:t>Раздел 2. Мои недостатки, которые могут проявиться в командной работе: </a:t>
            </a:r>
            <a:endParaRPr lang="ru-RU" sz="2000" b="1" dirty="0">
              <a:solidFill>
                <a:srgbClr val="0070C0"/>
              </a:solidFill>
            </a:endParaRPr>
          </a:p>
        </p:txBody>
      </p:sp>
      <p:sp>
        <p:nvSpPr>
          <p:cNvPr id="4" name="Прямоугольник 3"/>
          <p:cNvSpPr/>
          <p:nvPr/>
        </p:nvSpPr>
        <p:spPr>
          <a:xfrm>
            <a:off x="616675" y="559756"/>
            <a:ext cx="7898675" cy="5062924"/>
          </a:xfrm>
          <a:prstGeom prst="rect">
            <a:avLst/>
          </a:prstGeom>
        </p:spPr>
        <p:txBody>
          <a:bodyPr wrap="square">
            <a:spAutoFit/>
          </a:bodyPr>
          <a:lstStyle/>
          <a:p>
            <a:pPr>
              <a:spcAft>
                <a:spcPts val="600"/>
              </a:spcAft>
            </a:pPr>
            <a:r>
              <a:rPr lang="ru-RU" b="1" i="1" dirty="0"/>
              <a:t>a </a:t>
            </a:r>
            <a:r>
              <a:rPr lang="ru-RU" dirty="0"/>
              <a:t>Я чувствую себя неуверенно на совещании, если отсутствуют четкая повестка дня и контроль за её соблюдением. </a:t>
            </a:r>
            <a:endParaRPr lang="ru-RU" dirty="0" smtClean="0"/>
          </a:p>
          <a:p>
            <a:pPr>
              <a:spcAft>
                <a:spcPts val="600"/>
              </a:spcAft>
            </a:pPr>
            <a:r>
              <a:rPr lang="ru-RU" b="1" i="1" dirty="0" smtClean="0"/>
              <a:t>b </a:t>
            </a:r>
            <a:r>
              <a:rPr lang="ru-RU" dirty="0"/>
              <a:t>Я склонен быть слишком великодушным к людям, имеющим правильную точку зрения, но не высказывающим её открыто. </a:t>
            </a:r>
            <a:endParaRPr lang="ru-RU" dirty="0" smtClean="0"/>
          </a:p>
          <a:p>
            <a:pPr>
              <a:spcAft>
                <a:spcPts val="600"/>
              </a:spcAft>
            </a:pPr>
            <a:r>
              <a:rPr lang="ru-RU" b="1" i="1" dirty="0" smtClean="0"/>
              <a:t>c </a:t>
            </a:r>
            <a:r>
              <a:rPr lang="ru-RU" dirty="0"/>
              <a:t>Я склонен слишком много говорить, когда в группе обсуждаются новые идеи. </a:t>
            </a:r>
            <a:endParaRPr lang="ru-RU" dirty="0" smtClean="0"/>
          </a:p>
          <a:p>
            <a:pPr>
              <a:spcAft>
                <a:spcPts val="600"/>
              </a:spcAft>
            </a:pPr>
            <a:r>
              <a:rPr lang="ru-RU" b="1" i="1" dirty="0" smtClean="0"/>
              <a:t>d </a:t>
            </a:r>
            <a:r>
              <a:rPr lang="ru-RU" dirty="0"/>
              <a:t>Вследствие моей осмотрительности я не склонен быстро и с энтузиазмом присоединяться к мнению коллег. </a:t>
            </a:r>
            <a:endParaRPr lang="ru-RU" dirty="0" smtClean="0"/>
          </a:p>
          <a:p>
            <a:pPr>
              <a:spcAft>
                <a:spcPts val="600"/>
              </a:spcAft>
            </a:pPr>
            <a:r>
              <a:rPr lang="ru-RU" b="1" i="1" dirty="0" smtClean="0"/>
              <a:t>e </a:t>
            </a:r>
            <a:r>
              <a:rPr lang="ru-RU" dirty="0"/>
              <a:t>Я иногда выгляжу авторитарным и нетерпимым, когда чувствую необходимость достичь чего-то. </a:t>
            </a:r>
            <a:endParaRPr lang="ru-RU" dirty="0" smtClean="0"/>
          </a:p>
          <a:p>
            <a:pPr>
              <a:spcAft>
                <a:spcPts val="600"/>
              </a:spcAft>
            </a:pPr>
            <a:r>
              <a:rPr lang="ru-RU" b="1" i="1" dirty="0" smtClean="0"/>
              <a:t>f </a:t>
            </a:r>
            <a:r>
              <a:rPr lang="ru-RU" dirty="0"/>
              <a:t>Мне трудно повести людей за собой, поскольку я слишком подвержен влиянию атмосферы, царящей в группе. </a:t>
            </a:r>
            <a:endParaRPr lang="ru-RU" dirty="0" smtClean="0"/>
          </a:p>
          <a:p>
            <a:pPr>
              <a:spcAft>
                <a:spcPts val="600"/>
              </a:spcAft>
            </a:pPr>
            <a:r>
              <a:rPr lang="ru-RU" b="1" i="1" dirty="0" smtClean="0"/>
              <a:t>g </a:t>
            </a:r>
            <a:r>
              <a:rPr lang="ru-RU" dirty="0"/>
              <a:t>Я слишком захвачен идеями, которые мне приходят в голову, и поэтому плохо слежу за тем, что происходит вокруг. </a:t>
            </a:r>
            <a:endParaRPr lang="ru-RU" dirty="0" smtClean="0"/>
          </a:p>
          <a:p>
            <a:pPr>
              <a:spcAft>
                <a:spcPts val="600"/>
              </a:spcAft>
            </a:pPr>
            <a:r>
              <a:rPr lang="ru-RU" b="1" i="1" dirty="0" smtClean="0"/>
              <a:t>h </a:t>
            </a:r>
            <a:r>
              <a:rPr lang="ru-RU" dirty="0"/>
              <a:t>Мои коллеги находят, что я слишком много внимания уделяю деталям и чрезмерно беспокоюсь о том, что дела идут неправильно. </a:t>
            </a:r>
          </a:p>
        </p:txBody>
      </p:sp>
    </p:spTree>
    <p:extLst>
      <p:ext uri="{BB962C8B-B14F-4D97-AF65-F5344CB8AC3E}">
        <p14:creationId xmlns:p14="http://schemas.microsoft.com/office/powerpoint/2010/main" val="483415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457200" y="274638"/>
            <a:ext cx="8003232" cy="2651442"/>
          </a:xfrm>
        </p:spPr>
        <p:txBody>
          <a:bodyPr>
            <a:normAutofit fontScale="90000"/>
          </a:bodyPr>
          <a:lstStyle/>
          <a:p>
            <a:r>
              <a:rPr lang="ru-RU" i="1" dirty="0"/>
              <a:t>Роль в проекте (проектная роль) - определенный набор функций и полномочий в проекте, с целью распределения обязанностей между членами команды проекта. Проектную роль можно рассматривать как временную должность.</a:t>
            </a:r>
          </a:p>
        </p:txBody>
      </p:sp>
      <p:pic>
        <p:nvPicPr>
          <p:cNvPr id="2" name="Рисунок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05255" y="3072492"/>
            <a:ext cx="4955177" cy="3406684"/>
          </a:xfrm>
          <a:prstGeom prst="rect">
            <a:avLst/>
          </a:prstGeom>
          <a:ln>
            <a:noFill/>
          </a:ln>
          <a:effectLst>
            <a:softEdge rad="112500"/>
          </a:effectLst>
        </p:spPr>
      </p:pic>
    </p:spTree>
    <p:extLst>
      <p:ext uri="{BB962C8B-B14F-4D97-AF65-F5344CB8AC3E}">
        <p14:creationId xmlns:p14="http://schemas.microsoft.com/office/powerpoint/2010/main" val="406618646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8971" y="121286"/>
            <a:ext cx="8159932" cy="322851"/>
          </a:xfrm>
        </p:spPr>
        <p:txBody>
          <a:bodyPr>
            <a:noAutofit/>
          </a:bodyPr>
          <a:lstStyle/>
          <a:p>
            <a:pPr algn="ctr"/>
            <a:r>
              <a:rPr lang="ru-RU" sz="2400" b="1" dirty="0">
                <a:solidFill>
                  <a:srgbClr val="0070C0"/>
                </a:solidFill>
              </a:rPr>
              <a:t>Раздел 3. Участие в совместном проекте: </a:t>
            </a:r>
            <a:endParaRPr lang="ru-RU" sz="2400" b="1" dirty="0">
              <a:solidFill>
                <a:srgbClr val="0070C0"/>
              </a:solidFill>
            </a:endParaRPr>
          </a:p>
        </p:txBody>
      </p:sp>
      <p:sp>
        <p:nvSpPr>
          <p:cNvPr id="4" name="Прямоугольник 3"/>
          <p:cNvSpPr/>
          <p:nvPr/>
        </p:nvSpPr>
        <p:spPr>
          <a:xfrm>
            <a:off x="616675" y="559756"/>
            <a:ext cx="7898675" cy="4770537"/>
          </a:xfrm>
          <a:prstGeom prst="rect">
            <a:avLst/>
          </a:prstGeom>
        </p:spPr>
        <p:txBody>
          <a:bodyPr wrap="square">
            <a:spAutoFit/>
          </a:bodyPr>
          <a:lstStyle/>
          <a:p>
            <a:pPr>
              <a:spcBef>
                <a:spcPts val="600"/>
              </a:spcBef>
              <a:spcAft>
                <a:spcPts val="600"/>
              </a:spcAft>
            </a:pPr>
            <a:r>
              <a:rPr lang="ru-RU" b="1" i="1" dirty="0"/>
              <a:t>a </a:t>
            </a:r>
            <a:r>
              <a:rPr lang="ru-RU" dirty="0"/>
              <a:t>Я умею влиять на людей, не оказывая на них давления. </a:t>
            </a:r>
            <a:endParaRPr lang="ru-RU" dirty="0" smtClean="0"/>
          </a:p>
          <a:p>
            <a:pPr>
              <a:spcBef>
                <a:spcPts val="600"/>
              </a:spcBef>
              <a:spcAft>
                <a:spcPts val="600"/>
              </a:spcAft>
            </a:pPr>
            <a:r>
              <a:rPr lang="ru-RU" b="1" i="1" dirty="0" smtClean="0"/>
              <a:t>b </a:t>
            </a:r>
            <a:r>
              <a:rPr lang="ru-RU" dirty="0"/>
              <a:t>Врожденная осмотрительность предохраняет меня от ошибок, возникающих из-за невнимательности. </a:t>
            </a:r>
            <a:endParaRPr lang="ru-RU" dirty="0" smtClean="0"/>
          </a:p>
          <a:p>
            <a:pPr>
              <a:spcBef>
                <a:spcPts val="600"/>
              </a:spcBef>
              <a:spcAft>
                <a:spcPts val="600"/>
              </a:spcAft>
            </a:pPr>
            <a:r>
              <a:rPr lang="ru-RU" b="1" i="1" dirty="0" smtClean="0"/>
              <a:t>c </a:t>
            </a:r>
            <a:r>
              <a:rPr lang="ru-RU" dirty="0"/>
              <a:t>Я готов оказать давление, чтобы совещание не превращалось в пустую трату времени и не терялась из виду основная цель обсуждения. </a:t>
            </a:r>
            <a:endParaRPr lang="ru-RU" dirty="0" smtClean="0"/>
          </a:p>
          <a:p>
            <a:pPr>
              <a:spcBef>
                <a:spcPts val="600"/>
              </a:spcBef>
              <a:spcAft>
                <a:spcPts val="600"/>
              </a:spcAft>
            </a:pPr>
            <a:r>
              <a:rPr lang="ru-RU" b="1" i="1" dirty="0" smtClean="0"/>
              <a:t>d </a:t>
            </a:r>
            <a:r>
              <a:rPr lang="ru-RU" dirty="0"/>
              <a:t>Можно рассчитывать на поступление от меня оригинальных предложений. </a:t>
            </a:r>
            <a:endParaRPr lang="ru-RU" dirty="0" smtClean="0"/>
          </a:p>
          <a:p>
            <a:pPr>
              <a:spcBef>
                <a:spcPts val="600"/>
              </a:spcBef>
              <a:spcAft>
                <a:spcPts val="600"/>
              </a:spcAft>
            </a:pPr>
            <a:r>
              <a:rPr lang="ru-RU" b="1" i="1" dirty="0" smtClean="0"/>
              <a:t>e </a:t>
            </a:r>
            <a:r>
              <a:rPr lang="ru-RU" dirty="0"/>
              <a:t>Я всегда готов поддержать любое предложение, если оно служит общим интересам. </a:t>
            </a:r>
            <a:endParaRPr lang="ru-RU" dirty="0" smtClean="0"/>
          </a:p>
          <a:p>
            <a:pPr>
              <a:spcBef>
                <a:spcPts val="600"/>
              </a:spcBef>
              <a:spcAft>
                <a:spcPts val="600"/>
              </a:spcAft>
            </a:pPr>
            <a:r>
              <a:rPr lang="ru-RU" b="1" i="1" dirty="0" smtClean="0"/>
              <a:t>f </a:t>
            </a:r>
            <a:r>
              <a:rPr lang="ru-RU" dirty="0"/>
              <a:t>Я энергично ищу среди новых идей и разработок </a:t>
            </a:r>
            <a:r>
              <a:rPr lang="ru-RU" dirty="0" err="1"/>
              <a:t>свежайшие</a:t>
            </a:r>
            <a:r>
              <a:rPr lang="ru-RU" dirty="0"/>
              <a:t>. </a:t>
            </a:r>
            <a:endParaRPr lang="ru-RU" dirty="0" smtClean="0"/>
          </a:p>
          <a:p>
            <a:pPr>
              <a:spcBef>
                <a:spcPts val="600"/>
              </a:spcBef>
              <a:spcAft>
                <a:spcPts val="600"/>
              </a:spcAft>
            </a:pPr>
            <a:r>
              <a:rPr lang="ru-RU" b="1" i="1" dirty="0" smtClean="0"/>
              <a:t>g </a:t>
            </a:r>
            <a:r>
              <a:rPr lang="ru-RU" dirty="0"/>
              <a:t>Я надеюсь, что моя способность выносить беспристрастные суждения признаётся всеми, кто меня знает. </a:t>
            </a:r>
            <a:endParaRPr lang="ru-RU" dirty="0" smtClean="0"/>
          </a:p>
          <a:p>
            <a:pPr>
              <a:spcBef>
                <a:spcPts val="600"/>
              </a:spcBef>
              <a:spcAft>
                <a:spcPts val="600"/>
              </a:spcAft>
            </a:pPr>
            <a:r>
              <a:rPr lang="ru-RU" b="1" i="1" dirty="0" smtClean="0"/>
              <a:t>h </a:t>
            </a:r>
            <a:r>
              <a:rPr lang="ru-RU" dirty="0"/>
              <a:t>На меня можно возложить обязанности следить за тем, чтобы наиболее существенная работа была организована должным образом. </a:t>
            </a:r>
          </a:p>
        </p:txBody>
      </p:sp>
    </p:spTree>
    <p:extLst>
      <p:ext uri="{BB962C8B-B14F-4D97-AF65-F5344CB8AC3E}">
        <p14:creationId xmlns:p14="http://schemas.microsoft.com/office/powerpoint/2010/main" val="13167126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8971" y="121286"/>
            <a:ext cx="8159932" cy="322851"/>
          </a:xfrm>
        </p:spPr>
        <p:txBody>
          <a:bodyPr>
            <a:noAutofit/>
          </a:bodyPr>
          <a:lstStyle/>
          <a:p>
            <a:pPr algn="ctr"/>
            <a:r>
              <a:rPr lang="ru-RU" sz="2400" b="1" dirty="0">
                <a:solidFill>
                  <a:srgbClr val="0070C0"/>
                </a:solidFill>
              </a:rPr>
              <a:t>Раздел 4. Особенности моего стиля работы в команде: </a:t>
            </a:r>
            <a:endParaRPr lang="ru-RU" sz="2400" b="1" dirty="0">
              <a:solidFill>
                <a:srgbClr val="0070C0"/>
              </a:solidFill>
            </a:endParaRPr>
          </a:p>
        </p:txBody>
      </p:sp>
      <p:sp>
        <p:nvSpPr>
          <p:cNvPr id="4" name="Прямоугольник 3"/>
          <p:cNvSpPr/>
          <p:nvPr/>
        </p:nvSpPr>
        <p:spPr>
          <a:xfrm>
            <a:off x="616675" y="559756"/>
            <a:ext cx="7898675" cy="4493538"/>
          </a:xfrm>
          <a:prstGeom prst="rect">
            <a:avLst/>
          </a:prstGeom>
        </p:spPr>
        <p:txBody>
          <a:bodyPr wrap="square">
            <a:spAutoFit/>
          </a:bodyPr>
          <a:lstStyle/>
          <a:p>
            <a:pPr>
              <a:spcBef>
                <a:spcPts val="600"/>
              </a:spcBef>
              <a:spcAft>
                <a:spcPts val="600"/>
              </a:spcAft>
            </a:pPr>
            <a:r>
              <a:rPr lang="ru-RU" b="1" i="1" dirty="0"/>
              <a:t>a </a:t>
            </a:r>
            <a:r>
              <a:rPr lang="ru-RU" dirty="0"/>
              <a:t>Я постоянно стараюсь лучше узнать своих коллег. </a:t>
            </a:r>
            <a:endParaRPr lang="ru-RU" dirty="0" smtClean="0"/>
          </a:p>
          <a:p>
            <a:pPr>
              <a:spcBef>
                <a:spcPts val="600"/>
              </a:spcBef>
              <a:spcAft>
                <a:spcPts val="600"/>
              </a:spcAft>
            </a:pPr>
            <a:r>
              <a:rPr lang="ru-RU" b="1" i="1" dirty="0" smtClean="0"/>
              <a:t>b </a:t>
            </a:r>
            <a:r>
              <a:rPr lang="ru-RU" dirty="0"/>
              <a:t>Я неохотно возражаю своим коллегам и не люблю сам быть в меньшинстве. </a:t>
            </a:r>
            <a:endParaRPr lang="ru-RU" dirty="0" smtClean="0"/>
          </a:p>
          <a:p>
            <a:pPr>
              <a:spcBef>
                <a:spcPts val="600"/>
              </a:spcBef>
              <a:spcAft>
                <a:spcPts val="600"/>
              </a:spcAft>
            </a:pPr>
            <a:r>
              <a:rPr lang="ru-RU" b="1" i="1" dirty="0" smtClean="0"/>
              <a:t>c </a:t>
            </a:r>
            <a:r>
              <a:rPr lang="ru-RU" dirty="0"/>
              <a:t>Я обычно нахожу вескую аргументацию против плохих предложений.</a:t>
            </a:r>
            <a:r>
              <a:rPr lang="ru-RU" b="1" i="1" dirty="0"/>
              <a:t> </a:t>
            </a:r>
            <a:endParaRPr lang="ru-RU" b="1" i="1" dirty="0" smtClean="0"/>
          </a:p>
          <a:p>
            <a:pPr>
              <a:spcBef>
                <a:spcPts val="600"/>
              </a:spcBef>
              <a:spcAft>
                <a:spcPts val="600"/>
              </a:spcAft>
            </a:pPr>
            <a:r>
              <a:rPr lang="ru-RU" b="1" i="1" dirty="0" smtClean="0"/>
              <a:t>d </a:t>
            </a:r>
            <a:r>
              <a:rPr lang="ru-RU" dirty="0"/>
              <a:t>Я полагаю, что обладаю талантом быстро организовать исполнение одобренных планов. </a:t>
            </a:r>
            <a:endParaRPr lang="ru-RU" dirty="0" smtClean="0"/>
          </a:p>
          <a:p>
            <a:pPr>
              <a:spcBef>
                <a:spcPts val="600"/>
              </a:spcBef>
              <a:spcAft>
                <a:spcPts val="600"/>
              </a:spcAft>
            </a:pPr>
            <a:r>
              <a:rPr lang="ru-RU" b="1" i="1" dirty="0" smtClean="0"/>
              <a:t>e </a:t>
            </a:r>
            <a:r>
              <a:rPr lang="ru-RU" dirty="0"/>
              <a:t>Я обладаю способностью избегать очевидных решений и умею находить неожиданные. </a:t>
            </a:r>
            <a:endParaRPr lang="ru-RU" dirty="0" smtClean="0"/>
          </a:p>
          <a:p>
            <a:pPr>
              <a:spcBef>
                <a:spcPts val="600"/>
              </a:spcBef>
              <a:spcAft>
                <a:spcPts val="600"/>
              </a:spcAft>
            </a:pPr>
            <a:r>
              <a:rPr lang="ru-RU" b="1" i="1" dirty="0" smtClean="0"/>
              <a:t>f </a:t>
            </a:r>
            <a:r>
              <a:rPr lang="ru-RU" dirty="0"/>
              <a:t>Я стремлюсь добиться совершенства при исполнении любой роли в командной работе. </a:t>
            </a:r>
            <a:endParaRPr lang="ru-RU" dirty="0" smtClean="0"/>
          </a:p>
          <a:p>
            <a:pPr>
              <a:spcBef>
                <a:spcPts val="600"/>
              </a:spcBef>
              <a:spcAft>
                <a:spcPts val="600"/>
              </a:spcAft>
            </a:pPr>
            <a:r>
              <a:rPr lang="ru-RU" b="1" i="1" dirty="0" smtClean="0"/>
              <a:t>g </a:t>
            </a:r>
            <a:r>
              <a:rPr lang="ru-RU" dirty="0"/>
              <a:t>Я умею устанавливать контакты с внешним окружением команды. </a:t>
            </a:r>
            <a:endParaRPr lang="ru-RU" dirty="0" smtClean="0"/>
          </a:p>
          <a:p>
            <a:pPr>
              <a:spcBef>
                <a:spcPts val="600"/>
              </a:spcBef>
              <a:spcAft>
                <a:spcPts val="600"/>
              </a:spcAft>
            </a:pPr>
            <a:r>
              <a:rPr lang="ru-RU" b="1" i="1" dirty="0" smtClean="0"/>
              <a:t>h </a:t>
            </a:r>
            <a:r>
              <a:rPr lang="ru-RU" dirty="0"/>
              <a:t>Я способен воспринимать любые высказываемые мнения, но без колебаний подчиняюсь мнению большинства после принятия решения. </a:t>
            </a:r>
          </a:p>
        </p:txBody>
      </p:sp>
    </p:spTree>
    <p:extLst>
      <p:ext uri="{BB962C8B-B14F-4D97-AF65-F5344CB8AC3E}">
        <p14:creationId xmlns:p14="http://schemas.microsoft.com/office/powerpoint/2010/main" val="55217286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8971" y="121286"/>
            <a:ext cx="8159932" cy="322851"/>
          </a:xfrm>
        </p:spPr>
        <p:txBody>
          <a:bodyPr>
            <a:noAutofit/>
          </a:bodyPr>
          <a:lstStyle/>
          <a:p>
            <a:pPr algn="ctr"/>
            <a:r>
              <a:rPr lang="ru-RU" sz="2400" b="1" dirty="0">
                <a:solidFill>
                  <a:srgbClr val="0070C0"/>
                </a:solidFill>
              </a:rPr>
              <a:t>Раздел 5. Я получаю удовлетворение от работы, потому что:</a:t>
            </a:r>
            <a:endParaRPr lang="ru-RU" sz="2400" b="1" dirty="0">
              <a:solidFill>
                <a:srgbClr val="0070C0"/>
              </a:solidFill>
            </a:endParaRPr>
          </a:p>
        </p:txBody>
      </p:sp>
      <p:sp>
        <p:nvSpPr>
          <p:cNvPr id="4" name="Прямоугольник 3"/>
          <p:cNvSpPr/>
          <p:nvPr/>
        </p:nvSpPr>
        <p:spPr>
          <a:xfrm>
            <a:off x="616675" y="559756"/>
            <a:ext cx="7898675" cy="4216539"/>
          </a:xfrm>
          <a:prstGeom prst="rect">
            <a:avLst/>
          </a:prstGeom>
        </p:spPr>
        <p:txBody>
          <a:bodyPr wrap="square">
            <a:spAutoFit/>
          </a:bodyPr>
          <a:lstStyle/>
          <a:p>
            <a:pPr>
              <a:spcBef>
                <a:spcPts val="600"/>
              </a:spcBef>
              <a:spcAft>
                <a:spcPts val="600"/>
              </a:spcAft>
            </a:pPr>
            <a:r>
              <a:rPr lang="ru-RU" b="1" i="1" dirty="0"/>
              <a:t>a </a:t>
            </a:r>
            <a:r>
              <a:rPr lang="ru-RU" dirty="0"/>
              <a:t>Мне доставляет удовольствие анализ ситуаций и взвешивание всех шансов. </a:t>
            </a:r>
            <a:endParaRPr lang="ru-RU" dirty="0" smtClean="0"/>
          </a:p>
          <a:p>
            <a:pPr>
              <a:spcBef>
                <a:spcPts val="600"/>
              </a:spcBef>
              <a:spcAft>
                <a:spcPts val="600"/>
              </a:spcAft>
            </a:pPr>
            <a:r>
              <a:rPr lang="ru-RU" b="1" i="1" dirty="0" smtClean="0"/>
              <a:t>b </a:t>
            </a:r>
            <a:r>
              <a:rPr lang="ru-RU" dirty="0"/>
              <a:t>Мне нравится находить практические решения проблем. </a:t>
            </a:r>
            <a:endParaRPr lang="ru-RU" dirty="0" smtClean="0"/>
          </a:p>
          <a:p>
            <a:pPr>
              <a:spcBef>
                <a:spcPts val="600"/>
              </a:spcBef>
              <a:spcAft>
                <a:spcPts val="600"/>
              </a:spcAft>
            </a:pPr>
            <a:r>
              <a:rPr lang="ru-RU" b="1" i="1" dirty="0" smtClean="0"/>
              <a:t>c </a:t>
            </a:r>
            <a:r>
              <a:rPr lang="ru-RU" dirty="0"/>
              <a:t>Мне нравиться сознавать, что я создаю хорошие рабочие взаимоотношения. </a:t>
            </a:r>
            <a:endParaRPr lang="ru-RU" dirty="0" smtClean="0"/>
          </a:p>
          <a:p>
            <a:pPr>
              <a:spcBef>
                <a:spcPts val="600"/>
              </a:spcBef>
              <a:spcAft>
                <a:spcPts val="600"/>
              </a:spcAft>
            </a:pPr>
            <a:r>
              <a:rPr lang="ru-RU" b="1" i="1" dirty="0" smtClean="0"/>
              <a:t>d </a:t>
            </a:r>
            <a:r>
              <a:rPr lang="ru-RU" dirty="0"/>
              <a:t>Я способен оказывать сильное влияние на принятие решений. </a:t>
            </a:r>
            <a:endParaRPr lang="ru-RU" dirty="0" smtClean="0"/>
          </a:p>
          <a:p>
            <a:pPr>
              <a:spcBef>
                <a:spcPts val="600"/>
              </a:spcBef>
              <a:spcAft>
                <a:spcPts val="600"/>
              </a:spcAft>
            </a:pPr>
            <a:r>
              <a:rPr lang="ru-RU" b="1" i="1" dirty="0" smtClean="0"/>
              <a:t>e </a:t>
            </a:r>
            <a:r>
              <a:rPr lang="ru-RU" dirty="0"/>
              <a:t>Я получаю возможность встретиться с людьми, способными предложить что-то новое для меня. </a:t>
            </a:r>
            <a:endParaRPr lang="ru-RU" dirty="0" smtClean="0"/>
          </a:p>
          <a:p>
            <a:pPr>
              <a:spcBef>
                <a:spcPts val="600"/>
              </a:spcBef>
              <a:spcAft>
                <a:spcPts val="600"/>
              </a:spcAft>
            </a:pPr>
            <a:r>
              <a:rPr lang="ru-RU" b="1" i="1" dirty="0" smtClean="0"/>
              <a:t>f </a:t>
            </a:r>
            <a:r>
              <a:rPr lang="ru-RU" dirty="0"/>
              <a:t>Я способен добиться согласия людей на реализацию необходимого курса действий. </a:t>
            </a:r>
            <a:endParaRPr lang="ru-RU" dirty="0" smtClean="0"/>
          </a:p>
          <a:p>
            <a:pPr>
              <a:spcBef>
                <a:spcPts val="600"/>
              </a:spcBef>
              <a:spcAft>
                <a:spcPts val="600"/>
              </a:spcAft>
            </a:pPr>
            <a:r>
              <a:rPr lang="ru-RU" b="1" i="1" dirty="0" smtClean="0"/>
              <a:t>g </a:t>
            </a:r>
            <a:r>
              <a:rPr lang="ru-RU" dirty="0"/>
              <a:t>Я чувствую себя в своей стихии, когда могу уделить задаче все мое внимание. </a:t>
            </a:r>
            <a:endParaRPr lang="ru-RU" dirty="0" smtClean="0"/>
          </a:p>
          <a:p>
            <a:pPr>
              <a:spcBef>
                <a:spcPts val="600"/>
              </a:spcBef>
              <a:spcAft>
                <a:spcPts val="600"/>
              </a:spcAft>
            </a:pPr>
            <a:r>
              <a:rPr lang="ru-RU" b="1" i="1" dirty="0" smtClean="0"/>
              <a:t>h </a:t>
            </a:r>
            <a:r>
              <a:rPr lang="ru-RU" dirty="0"/>
              <a:t>Мне нравится находить задачи, требующие напряжения воображения.</a:t>
            </a:r>
          </a:p>
        </p:txBody>
      </p:sp>
    </p:spTree>
    <p:extLst>
      <p:ext uri="{BB962C8B-B14F-4D97-AF65-F5344CB8AC3E}">
        <p14:creationId xmlns:p14="http://schemas.microsoft.com/office/powerpoint/2010/main" val="35957933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8970" y="199664"/>
            <a:ext cx="8159932" cy="540565"/>
          </a:xfrm>
        </p:spPr>
        <p:txBody>
          <a:bodyPr>
            <a:noAutofit/>
          </a:bodyPr>
          <a:lstStyle/>
          <a:p>
            <a:pPr algn="ctr"/>
            <a:r>
              <a:rPr lang="ru-RU" sz="2400" b="1" dirty="0">
                <a:solidFill>
                  <a:srgbClr val="0070C0"/>
                </a:solidFill>
              </a:rPr>
              <a:t>Раздел 6. Если мне неожиданно предложат решить трудную задачу за ограниченное время с незнакомыми людьми, то: </a:t>
            </a:r>
            <a:endParaRPr lang="ru-RU" sz="2400" b="1" dirty="0">
              <a:solidFill>
                <a:srgbClr val="0070C0"/>
              </a:solidFill>
            </a:endParaRPr>
          </a:p>
        </p:txBody>
      </p:sp>
      <p:sp>
        <p:nvSpPr>
          <p:cNvPr id="4" name="Прямоугольник 3"/>
          <p:cNvSpPr/>
          <p:nvPr/>
        </p:nvSpPr>
        <p:spPr>
          <a:xfrm>
            <a:off x="609599" y="870856"/>
            <a:ext cx="7898675" cy="4508927"/>
          </a:xfrm>
          <a:prstGeom prst="rect">
            <a:avLst/>
          </a:prstGeom>
        </p:spPr>
        <p:txBody>
          <a:bodyPr wrap="square">
            <a:spAutoFit/>
          </a:bodyPr>
          <a:lstStyle/>
          <a:p>
            <a:pPr>
              <a:spcAft>
                <a:spcPts val="600"/>
              </a:spcAft>
            </a:pPr>
            <a:r>
              <a:rPr lang="ru-RU" b="1" i="1" dirty="0"/>
              <a:t>a </a:t>
            </a:r>
            <a:r>
              <a:rPr lang="ru-RU" dirty="0"/>
              <a:t>Я бы почувствовал необходимость сначала в одиночестве обдумать пути выхода из тупика, прежде чем начать действовать. </a:t>
            </a:r>
            <a:endParaRPr lang="ru-RU" dirty="0" smtClean="0"/>
          </a:p>
          <a:p>
            <a:pPr>
              <a:spcAft>
                <a:spcPts val="600"/>
              </a:spcAft>
            </a:pPr>
            <a:r>
              <a:rPr lang="ru-RU" b="1" i="1" dirty="0" smtClean="0"/>
              <a:t>b </a:t>
            </a:r>
            <a:r>
              <a:rPr lang="ru-RU" dirty="0"/>
              <a:t>Я был бы готов работать с человеком, указавшим наиболее позитивный подход, каковы бы ни были связанные с этим трудности. </a:t>
            </a:r>
            <a:endParaRPr lang="ru-RU" dirty="0" smtClean="0"/>
          </a:p>
          <a:p>
            <a:pPr>
              <a:spcAft>
                <a:spcPts val="600"/>
              </a:spcAft>
            </a:pPr>
            <a:r>
              <a:rPr lang="ru-RU" b="1" i="1" dirty="0" smtClean="0"/>
              <a:t>c </a:t>
            </a:r>
            <a:r>
              <a:rPr lang="ru-RU" dirty="0"/>
              <a:t>Я бы попытался найти способ разбиения задачи на части в соответствии с тем, что лучше всего умеют делать отдельные члены команды. </a:t>
            </a:r>
            <a:endParaRPr lang="ru-RU" dirty="0" smtClean="0"/>
          </a:p>
          <a:p>
            <a:pPr>
              <a:spcAft>
                <a:spcPts val="600"/>
              </a:spcAft>
            </a:pPr>
            <a:r>
              <a:rPr lang="ru-RU" b="1" i="1" dirty="0" smtClean="0"/>
              <a:t>d </a:t>
            </a:r>
            <a:r>
              <a:rPr lang="ru-RU" dirty="0"/>
              <a:t>Присущая мне обязательность помогла бы нам не отстать от графика. </a:t>
            </a:r>
            <a:endParaRPr lang="ru-RU" dirty="0" smtClean="0"/>
          </a:p>
          <a:p>
            <a:pPr>
              <a:spcAft>
                <a:spcPts val="600"/>
              </a:spcAft>
            </a:pPr>
            <a:r>
              <a:rPr lang="ru-RU" b="1" i="1" dirty="0" smtClean="0"/>
              <a:t>e </a:t>
            </a:r>
            <a:r>
              <a:rPr lang="ru-RU" dirty="0"/>
              <a:t>Я надеюсь, мне бы удалось сохранить хладнокровие и способность логически мыслить. </a:t>
            </a:r>
            <a:endParaRPr lang="ru-RU" dirty="0" smtClean="0"/>
          </a:p>
          <a:p>
            <a:pPr>
              <a:spcAft>
                <a:spcPts val="600"/>
              </a:spcAft>
            </a:pPr>
            <a:r>
              <a:rPr lang="ru-RU" b="1" i="1" dirty="0" smtClean="0"/>
              <a:t>f </a:t>
            </a:r>
            <a:r>
              <a:rPr lang="ru-RU" dirty="0"/>
              <a:t>Я бы упорно добивался достижения цели, несмотря ни на какие помехи. </a:t>
            </a:r>
            <a:endParaRPr lang="ru-RU" dirty="0" smtClean="0"/>
          </a:p>
          <a:p>
            <a:pPr>
              <a:spcAft>
                <a:spcPts val="600"/>
              </a:spcAft>
            </a:pPr>
            <a:r>
              <a:rPr lang="ru-RU" b="1" i="1" dirty="0" smtClean="0"/>
              <a:t>g </a:t>
            </a:r>
            <a:r>
              <a:rPr lang="ru-RU" dirty="0"/>
              <a:t>Я был бы готов действовать силой положительного примера при появлении признаков отсутствия прогресса в командной работе. </a:t>
            </a:r>
            <a:endParaRPr lang="ru-RU" dirty="0" smtClean="0"/>
          </a:p>
          <a:p>
            <a:pPr>
              <a:spcAft>
                <a:spcPts val="600"/>
              </a:spcAft>
            </a:pPr>
            <a:r>
              <a:rPr lang="ru-RU" b="1" i="1" dirty="0" smtClean="0"/>
              <a:t>h </a:t>
            </a:r>
            <a:r>
              <a:rPr lang="ru-RU" dirty="0"/>
              <a:t>Я бы организовал дискуссию, чтобы стимулировать выдвижение новых идей и придать начальный импульс командной работе. </a:t>
            </a:r>
          </a:p>
        </p:txBody>
      </p:sp>
    </p:spTree>
    <p:extLst>
      <p:ext uri="{BB962C8B-B14F-4D97-AF65-F5344CB8AC3E}">
        <p14:creationId xmlns:p14="http://schemas.microsoft.com/office/powerpoint/2010/main" val="420526163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8970" y="199664"/>
            <a:ext cx="8159932" cy="540565"/>
          </a:xfrm>
        </p:spPr>
        <p:txBody>
          <a:bodyPr>
            <a:noAutofit/>
          </a:bodyPr>
          <a:lstStyle/>
          <a:p>
            <a:pPr algn="ctr"/>
            <a:r>
              <a:rPr lang="ru-RU" sz="2400" b="1" dirty="0">
                <a:solidFill>
                  <a:srgbClr val="0070C0"/>
                </a:solidFill>
              </a:rPr>
              <a:t>Раздел 7. Проблемы, с которыми я сталкиваюсь, работая в команде: </a:t>
            </a:r>
            <a:endParaRPr lang="ru-RU" sz="2400" b="1" dirty="0">
              <a:solidFill>
                <a:srgbClr val="0070C0"/>
              </a:solidFill>
            </a:endParaRPr>
          </a:p>
        </p:txBody>
      </p:sp>
      <p:sp>
        <p:nvSpPr>
          <p:cNvPr id="4" name="Прямоугольник 3"/>
          <p:cNvSpPr/>
          <p:nvPr/>
        </p:nvSpPr>
        <p:spPr>
          <a:xfrm>
            <a:off x="609599" y="870856"/>
            <a:ext cx="7898675" cy="4785926"/>
          </a:xfrm>
          <a:prstGeom prst="rect">
            <a:avLst/>
          </a:prstGeom>
        </p:spPr>
        <p:txBody>
          <a:bodyPr wrap="square">
            <a:spAutoFit/>
          </a:bodyPr>
          <a:lstStyle/>
          <a:p>
            <a:pPr>
              <a:spcAft>
                <a:spcPts val="600"/>
              </a:spcAft>
            </a:pPr>
            <a:r>
              <a:rPr lang="ru-RU" b="1" i="1" dirty="0"/>
              <a:t>a </a:t>
            </a:r>
            <a:r>
              <a:rPr lang="ru-RU" dirty="0"/>
              <a:t>Я склонен проявлять нетерпимость по отношению к людям, мешающим, по моему мнению, прогрессу в делах группы. </a:t>
            </a:r>
            <a:endParaRPr lang="ru-RU" dirty="0" smtClean="0"/>
          </a:p>
          <a:p>
            <a:pPr>
              <a:spcAft>
                <a:spcPts val="600"/>
              </a:spcAft>
            </a:pPr>
            <a:r>
              <a:rPr lang="ru-RU" b="1" i="1" dirty="0" smtClean="0"/>
              <a:t>b </a:t>
            </a:r>
            <a:r>
              <a:rPr lang="ru-RU" dirty="0"/>
              <a:t>Окружающие иногда критикуют меня за чрезмерный рационализм и неспособность к интуитивным решениям. </a:t>
            </a:r>
            <a:endParaRPr lang="ru-RU" dirty="0" smtClean="0"/>
          </a:p>
          <a:p>
            <a:pPr>
              <a:spcAft>
                <a:spcPts val="600"/>
              </a:spcAft>
            </a:pPr>
            <a:r>
              <a:rPr lang="ru-RU" b="1" i="1" dirty="0" smtClean="0"/>
              <a:t>c </a:t>
            </a:r>
            <a:r>
              <a:rPr lang="ru-RU" dirty="0"/>
              <a:t>Мое стремление обеспечить условия, чтобы работа выполнялась правильно, может приводить к снижению темпов. </a:t>
            </a:r>
            <a:endParaRPr lang="ru-RU" dirty="0" smtClean="0"/>
          </a:p>
          <a:p>
            <a:pPr>
              <a:spcAft>
                <a:spcPts val="600"/>
              </a:spcAft>
            </a:pPr>
            <a:r>
              <a:rPr lang="ru-RU" b="1" i="1" dirty="0" smtClean="0"/>
              <a:t>d </a:t>
            </a:r>
            <a:r>
              <a:rPr lang="ru-RU" dirty="0"/>
              <a:t>Я слишком быстро утрачиваю энтузиазм и стараюсь почерпнуть его у наиболее активных членов группы. </a:t>
            </a:r>
            <a:endParaRPr lang="ru-RU" dirty="0" smtClean="0"/>
          </a:p>
          <a:p>
            <a:pPr>
              <a:spcAft>
                <a:spcPts val="600"/>
              </a:spcAft>
            </a:pPr>
            <a:r>
              <a:rPr lang="ru-RU" b="1" i="1" dirty="0" smtClean="0"/>
              <a:t>e </a:t>
            </a:r>
            <a:r>
              <a:rPr lang="ru-RU" dirty="0"/>
              <a:t>Я тяжел на подъем, если не имею ясных целей. </a:t>
            </a:r>
            <a:endParaRPr lang="ru-RU" dirty="0" smtClean="0"/>
          </a:p>
          <a:p>
            <a:pPr>
              <a:spcAft>
                <a:spcPts val="600"/>
              </a:spcAft>
            </a:pPr>
            <a:r>
              <a:rPr lang="ru-RU" b="1" i="1" dirty="0" smtClean="0"/>
              <a:t>f </a:t>
            </a:r>
            <a:r>
              <a:rPr lang="ru-RU" dirty="0"/>
              <a:t>Мне иногда бывает очень трудно разобраться во встретившихся мне сложностях. </a:t>
            </a:r>
            <a:endParaRPr lang="ru-RU" dirty="0" smtClean="0"/>
          </a:p>
          <a:p>
            <a:pPr>
              <a:spcAft>
                <a:spcPts val="600"/>
              </a:spcAft>
            </a:pPr>
            <a:r>
              <a:rPr lang="ru-RU" b="1" i="1" dirty="0" smtClean="0"/>
              <a:t>g </a:t>
            </a:r>
            <a:r>
              <a:rPr lang="ru-RU" dirty="0"/>
              <a:t>Я стесняюсь обратиться за помощью к другим, когда не могу </a:t>
            </a:r>
            <a:r>
              <a:rPr lang="ru-RU" dirty="0" smtClean="0"/>
              <a:t>что-либо </a:t>
            </a:r>
            <a:r>
              <a:rPr lang="ru-RU" dirty="0"/>
              <a:t>сделать сам. </a:t>
            </a:r>
            <a:endParaRPr lang="ru-RU" dirty="0" smtClean="0"/>
          </a:p>
          <a:p>
            <a:pPr>
              <a:spcAft>
                <a:spcPts val="600"/>
              </a:spcAft>
            </a:pPr>
            <a:r>
              <a:rPr lang="ru-RU" b="1" i="1" dirty="0" smtClean="0"/>
              <a:t>h </a:t>
            </a:r>
            <a:r>
              <a:rPr lang="ru-RU" dirty="0"/>
              <a:t>Я испытываю затруднения при обосновании своей точки зрения, когда сталкиваюсь с серьезными возражениями.</a:t>
            </a:r>
          </a:p>
        </p:txBody>
      </p:sp>
    </p:spTree>
    <p:extLst>
      <p:ext uri="{BB962C8B-B14F-4D97-AF65-F5344CB8AC3E}">
        <p14:creationId xmlns:p14="http://schemas.microsoft.com/office/powerpoint/2010/main" val="34283337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8970" y="199665"/>
            <a:ext cx="8159932" cy="314142"/>
          </a:xfrm>
        </p:spPr>
        <p:txBody>
          <a:bodyPr>
            <a:noAutofit/>
          </a:bodyPr>
          <a:lstStyle/>
          <a:p>
            <a:pPr algn="ctr"/>
            <a:r>
              <a:rPr lang="ru-RU" sz="2400" b="1" dirty="0">
                <a:solidFill>
                  <a:srgbClr val="0070C0"/>
                </a:solidFill>
              </a:rPr>
              <a:t>Исполнитель (</a:t>
            </a:r>
            <a:r>
              <a:rPr lang="en-US" sz="2400" b="1" dirty="0">
                <a:solidFill>
                  <a:srgbClr val="0070C0"/>
                </a:solidFill>
              </a:rPr>
              <a:t>Implementer) </a:t>
            </a:r>
            <a:endParaRPr lang="ru-RU" sz="2400" b="1" dirty="0">
              <a:solidFill>
                <a:srgbClr val="0070C0"/>
              </a:solidFill>
            </a:endParaRPr>
          </a:p>
        </p:txBody>
      </p:sp>
      <p:sp>
        <p:nvSpPr>
          <p:cNvPr id="4" name="Прямоугольник 3"/>
          <p:cNvSpPr/>
          <p:nvPr/>
        </p:nvSpPr>
        <p:spPr>
          <a:xfrm>
            <a:off x="609598" y="679267"/>
            <a:ext cx="7898675" cy="5232202"/>
          </a:xfrm>
          <a:prstGeom prst="rect">
            <a:avLst/>
          </a:prstGeom>
        </p:spPr>
        <p:txBody>
          <a:bodyPr wrap="square">
            <a:spAutoFit/>
          </a:bodyPr>
          <a:lstStyle/>
          <a:p>
            <a:pPr>
              <a:spcAft>
                <a:spcPts val="600"/>
              </a:spcAft>
            </a:pPr>
            <a:r>
              <a:rPr lang="ru-RU" dirty="0" smtClean="0"/>
              <a:t>Основным </a:t>
            </a:r>
            <a:r>
              <a:rPr lang="ru-RU" dirty="0"/>
              <a:t>качеством Исполнителей является дисциплинированность; другие же природные способности или интеллект почти всегда в их случае вторичны. Стиль исполнителя в команде — организация работ. Исполнители надежны, консервативны и эффективны. Они обладают внутренней стабильностью и низким уровнем беспокойства. Работают преимущественно на команду, а не ради удовлетворения собственных интересов. Умеют реализовать идеи в практических действиях. </a:t>
            </a:r>
            <a:endParaRPr lang="ru-RU" dirty="0" smtClean="0"/>
          </a:p>
          <a:p>
            <a:pPr>
              <a:spcAft>
                <a:spcPts val="600"/>
              </a:spcAft>
            </a:pPr>
            <a:r>
              <a:rPr lang="ru-RU" dirty="0" smtClean="0"/>
              <a:t>Исполнители </a:t>
            </a:r>
            <a:r>
              <a:rPr lang="ru-RU" dirty="0"/>
              <a:t>принимают поставленные перед ними цели, которые становятся частью их морального кодекса, и придерживаются их при выполнении работ. Они систематически составляют планы и выполняют их. Очень эффективные организаторы и администраторы. Они могут иметь недостаток гибкости и не любят непроверенные идеи. В крупных, хорошо структурированных организациях карьера таких людей обычно складывается очень успешно. Успех и признание приходят к Исполнителям со временем в результате того, что они систематически делают ту работу, которую необходимо делать, даже если она не отвечает их внутренним интересам или не приносит удовольствия. </a:t>
            </a:r>
          </a:p>
          <a:p>
            <a:pPr>
              <a:spcAft>
                <a:spcPts val="600"/>
              </a:spcAft>
            </a:pPr>
            <a:r>
              <a:rPr lang="ru-RU" dirty="0"/>
              <a:t> </a:t>
            </a:r>
          </a:p>
        </p:txBody>
      </p:sp>
    </p:spTree>
    <p:extLst>
      <p:ext uri="{BB962C8B-B14F-4D97-AF65-F5344CB8AC3E}">
        <p14:creationId xmlns:p14="http://schemas.microsoft.com/office/powerpoint/2010/main" val="138734607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8970" y="199665"/>
            <a:ext cx="8159932" cy="314142"/>
          </a:xfrm>
        </p:spPr>
        <p:txBody>
          <a:bodyPr>
            <a:noAutofit/>
          </a:bodyPr>
          <a:lstStyle/>
          <a:p>
            <a:pPr algn="ctr"/>
            <a:r>
              <a:rPr lang="ru-RU" sz="2400" b="1" dirty="0">
                <a:solidFill>
                  <a:srgbClr val="0070C0"/>
                </a:solidFill>
              </a:rPr>
              <a:t>Председатель (Координатор, </a:t>
            </a:r>
            <a:r>
              <a:rPr lang="en-US" sz="2400" b="1" dirty="0">
                <a:solidFill>
                  <a:srgbClr val="0070C0"/>
                </a:solidFill>
              </a:rPr>
              <a:t>Coordinator) </a:t>
            </a:r>
            <a:endParaRPr lang="ru-RU" sz="2400" b="1" dirty="0">
              <a:solidFill>
                <a:srgbClr val="0070C0"/>
              </a:solidFill>
            </a:endParaRPr>
          </a:p>
        </p:txBody>
      </p:sp>
      <p:sp>
        <p:nvSpPr>
          <p:cNvPr id="4" name="Прямоугольник 3"/>
          <p:cNvSpPr/>
          <p:nvPr/>
        </p:nvSpPr>
        <p:spPr>
          <a:xfrm>
            <a:off x="478970" y="513807"/>
            <a:ext cx="8107679" cy="4801314"/>
          </a:xfrm>
          <a:prstGeom prst="rect">
            <a:avLst/>
          </a:prstGeom>
        </p:spPr>
        <p:txBody>
          <a:bodyPr wrap="square">
            <a:spAutoFit/>
          </a:bodyPr>
          <a:lstStyle/>
          <a:p>
            <a:pPr>
              <a:spcAft>
                <a:spcPts val="600"/>
              </a:spcAft>
            </a:pPr>
            <a:r>
              <a:rPr lang="ru-RU" dirty="0"/>
              <a:t>Поощряющий и поддерживающий тип лидера команды. Склонен доверять людям и принимать их такими, какие они есть, без проявления ревности или подозрительности. Председатель — это сильное доминирование и преданность групповым целям. Стиль руководства командой Председателя — радушно принимать вносимые вклады в деятельность команды и оценивать их в соответствии с целями команды. Зрелый, уверенный, </a:t>
            </a:r>
            <a:r>
              <a:rPr lang="ru-RU" dirty="0" err="1"/>
              <a:t>самодисциплинированный</a:t>
            </a:r>
            <a:r>
              <a:rPr lang="ru-RU" dirty="0"/>
              <a:t>. Спокойный, несуетливый. Умеет четко формулировать цели, продвигает решения, делегирует полномочия. Организует работу команды и использование ресурсов в соответствии с групповыми целями. Имеет ясное представление о сильных и слабых сторонах команды и максимально использует потенциал каждого члена команды. Председатель может не обладать блестящим интеллектом, но он хорошо руководит людьми. Идеальный Председатель выглядит как хороший менеджер, то есть человек, знающий как использовать ресурсы, исключительно адаптивный при общении с людьми, но в то же время никогда не теряющий своего контроля над ситуацией и своей способности принимать самостоятельные решения, основанные на собственной оценке того, что необходимо на практике. </a:t>
            </a:r>
          </a:p>
        </p:txBody>
      </p:sp>
      <p:sp>
        <p:nvSpPr>
          <p:cNvPr id="3" name="Прямоугольник 2"/>
          <p:cNvSpPr/>
          <p:nvPr/>
        </p:nvSpPr>
        <p:spPr>
          <a:xfrm>
            <a:off x="1754776" y="5207952"/>
            <a:ext cx="7058298" cy="1200329"/>
          </a:xfrm>
          <a:prstGeom prst="rect">
            <a:avLst/>
          </a:prstGeom>
        </p:spPr>
        <p:txBody>
          <a:bodyPr wrap="square">
            <a:spAutoFit/>
          </a:bodyPr>
          <a:lstStyle/>
          <a:p>
            <a:pPr>
              <a:spcAft>
                <a:spcPts val="600"/>
              </a:spcAft>
            </a:pPr>
            <a:r>
              <a:rPr lang="ru-RU" dirty="0"/>
              <a:t>Председатель — это хороший лидер для сбалансированной по своему составу команды, перед которой стоят сложные и многогранные проблемы, требующие эффективного распределения ролей внутри команды.  </a:t>
            </a:r>
            <a:endParaRPr lang="ru-RU" dirty="0"/>
          </a:p>
        </p:txBody>
      </p:sp>
    </p:spTree>
    <p:extLst>
      <p:ext uri="{BB962C8B-B14F-4D97-AF65-F5344CB8AC3E}">
        <p14:creationId xmlns:p14="http://schemas.microsoft.com/office/powerpoint/2010/main" val="7162273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8970" y="199665"/>
            <a:ext cx="8159932" cy="314142"/>
          </a:xfrm>
        </p:spPr>
        <p:txBody>
          <a:bodyPr>
            <a:noAutofit/>
          </a:bodyPr>
          <a:lstStyle/>
          <a:p>
            <a:pPr algn="ctr"/>
            <a:r>
              <a:rPr lang="ru-RU" sz="2400" b="1" dirty="0">
                <a:solidFill>
                  <a:srgbClr val="0070C0"/>
                </a:solidFill>
              </a:rPr>
              <a:t>Формирователь (Приводящий в действие, </a:t>
            </a:r>
            <a:r>
              <a:rPr lang="ru-RU" sz="2400" b="1" dirty="0" err="1">
                <a:solidFill>
                  <a:srgbClr val="0070C0"/>
                </a:solidFill>
              </a:rPr>
              <a:t>Shaper</a:t>
            </a:r>
            <a:r>
              <a:rPr lang="ru-RU" sz="2400" b="1" dirty="0">
                <a:solidFill>
                  <a:srgbClr val="0070C0"/>
                </a:solidFill>
              </a:rPr>
              <a:t>) </a:t>
            </a:r>
            <a:endParaRPr lang="ru-RU" sz="2400" b="1" dirty="0">
              <a:solidFill>
                <a:srgbClr val="0070C0"/>
              </a:solidFill>
            </a:endParaRPr>
          </a:p>
        </p:txBody>
      </p:sp>
      <p:sp>
        <p:nvSpPr>
          <p:cNvPr id="4" name="Прямоугольник 3"/>
          <p:cNvSpPr/>
          <p:nvPr/>
        </p:nvSpPr>
        <p:spPr>
          <a:xfrm>
            <a:off x="609598" y="679267"/>
            <a:ext cx="7898675" cy="5078313"/>
          </a:xfrm>
          <a:prstGeom prst="rect">
            <a:avLst/>
          </a:prstGeom>
        </p:spPr>
        <p:txBody>
          <a:bodyPr wrap="square">
            <a:spAutoFit/>
          </a:bodyPr>
          <a:lstStyle/>
          <a:p>
            <a:pPr>
              <a:spcAft>
                <a:spcPts val="600"/>
              </a:spcAft>
            </a:pPr>
            <a:r>
              <a:rPr lang="ru-RU" dirty="0"/>
              <a:t>Предпринимательский тип лидера команды. Формирователи всегда выступают как побудители к действию, и если команда склонна к бездействию или самодовольству, то присутствие Формирователя выведет ее из этого состояния. Такой лидер — динамичный, бросает вызов, оказывает давление. Стиль руководства Формирователя — оспаривать, мотивировать, достигать. Это более индивидуалистичный, чем Председатель тип лидера, который подталкивает людей к действиям и, увлекая их за собой, столь же часто приводит команду к неудаче, как и к успеху. Его мужество и энергия позволяют преодолевать трудности.  Формирователи по многим параметрам являются антиподами Коллективистов. Ненавидят проигрыши, склонны к провокациям, раздражению и нетерпению. Характеризуются высокой самооценкой, склонностью к фрустрации, общительностью и подозрительным отношением к людям. Это экстраверты, побуждаемые к действиям требованиями внешней среды. Как лидеры они хороши для уже сработанной команды, которая в своей работе столкнулась со сложным, внешним, либо внутренним препятствием. Как менеджеры Формирователи процветают в ситуациях, характеризующихся "политической сложностью", сдерживающей движение вперед. </a:t>
            </a:r>
          </a:p>
        </p:txBody>
      </p:sp>
    </p:spTree>
    <p:extLst>
      <p:ext uri="{BB962C8B-B14F-4D97-AF65-F5344CB8AC3E}">
        <p14:creationId xmlns:p14="http://schemas.microsoft.com/office/powerpoint/2010/main" val="110352332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8970" y="199665"/>
            <a:ext cx="8159932" cy="314142"/>
          </a:xfrm>
        </p:spPr>
        <p:txBody>
          <a:bodyPr>
            <a:noAutofit/>
          </a:bodyPr>
          <a:lstStyle/>
          <a:p>
            <a:pPr algn="ctr"/>
            <a:r>
              <a:rPr lang="ru-RU" sz="2400" b="1" dirty="0">
                <a:solidFill>
                  <a:srgbClr val="0070C0"/>
                </a:solidFill>
              </a:rPr>
              <a:t>Мыслитель (</a:t>
            </a:r>
            <a:r>
              <a:rPr lang="en-US" sz="2400" b="1" dirty="0">
                <a:solidFill>
                  <a:srgbClr val="0070C0"/>
                </a:solidFill>
              </a:rPr>
              <a:t>Plant) </a:t>
            </a:r>
            <a:endParaRPr lang="ru-RU" sz="2400" b="1" dirty="0">
              <a:solidFill>
                <a:srgbClr val="0070C0"/>
              </a:solidFill>
            </a:endParaRPr>
          </a:p>
        </p:txBody>
      </p:sp>
      <p:sp>
        <p:nvSpPr>
          <p:cNvPr id="4" name="Прямоугольник 3"/>
          <p:cNvSpPr/>
          <p:nvPr/>
        </p:nvSpPr>
        <p:spPr>
          <a:xfrm>
            <a:off x="609598" y="679267"/>
            <a:ext cx="7898675" cy="5078313"/>
          </a:xfrm>
          <a:prstGeom prst="rect">
            <a:avLst/>
          </a:prstGeom>
        </p:spPr>
        <p:txBody>
          <a:bodyPr wrap="square">
            <a:spAutoFit/>
          </a:bodyPr>
          <a:lstStyle/>
          <a:p>
            <a:pPr>
              <a:spcAft>
                <a:spcPts val="600"/>
              </a:spcAft>
            </a:pPr>
            <a:r>
              <a:rPr lang="ru-RU" dirty="0"/>
              <a:t>Интровертивный тип генератора идей. Изобретателен, обладает богатым воображением — человек с идеями, умеющий решать нестандартные проблемы. Как правило, Мыслители действуют в одиночку, сидя в своем углу и обдумывая различные варианты. Обладают высоким интеллектуальным уровнем и очень высоким показателем креативности. Это яркие представители интеллектуалов-одиночек, и они часто воспринимаются членами команды как не слишком коммуникабельные. Им свойственна прямота и честность в общении. Стиль Мыслителя — привносить инновационные идеи в работу команды и ее цели. Он склонен "витать в облаках" и игнорировать детали или протокол. Чем более успешно Мыслители осуществляют свою роль в команде, тем меньше их поведение похоже на привычную модель поведения менеджера. В мире организаций Мыслители не слишком процветают, и их менеджерская карьера редко бывает блестящей. Как правило, они очень способны и </a:t>
            </a:r>
            <a:r>
              <a:rPr lang="ru-RU" dirty="0" err="1"/>
              <a:t>умелы</a:t>
            </a:r>
            <a:r>
              <a:rPr lang="ru-RU" dirty="0"/>
              <a:t>, что приводит к тому, что в большинстве случаев они становятся техническими специалистами, а не занимают высокие управленческие посты. Мыслители чаще встречаются в новых, только формирующихся компаниях, поскольку по складу своему они скорее предприниматели, чем менеджеры.</a:t>
            </a:r>
          </a:p>
        </p:txBody>
      </p:sp>
    </p:spTree>
    <p:extLst>
      <p:ext uri="{BB962C8B-B14F-4D97-AF65-F5344CB8AC3E}">
        <p14:creationId xmlns:p14="http://schemas.microsoft.com/office/powerpoint/2010/main" val="404910287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8970" y="199665"/>
            <a:ext cx="8159932" cy="314142"/>
          </a:xfrm>
        </p:spPr>
        <p:txBody>
          <a:bodyPr>
            <a:noAutofit/>
          </a:bodyPr>
          <a:lstStyle/>
          <a:p>
            <a:pPr algn="ctr"/>
            <a:r>
              <a:rPr lang="ru-RU" sz="2400" b="1" dirty="0">
                <a:solidFill>
                  <a:srgbClr val="0070C0"/>
                </a:solidFill>
              </a:rPr>
              <a:t>Разведчик (Исследователь ресурсов, </a:t>
            </a:r>
            <a:r>
              <a:rPr lang="ru-RU" sz="2400" b="1" dirty="0" err="1">
                <a:solidFill>
                  <a:srgbClr val="0070C0"/>
                </a:solidFill>
              </a:rPr>
              <a:t>Resource</a:t>
            </a:r>
            <a:r>
              <a:rPr lang="ru-RU" sz="2400" b="1" dirty="0">
                <a:solidFill>
                  <a:srgbClr val="0070C0"/>
                </a:solidFill>
              </a:rPr>
              <a:t> </a:t>
            </a:r>
            <a:r>
              <a:rPr lang="ru-RU" sz="2400" b="1" dirty="0" err="1">
                <a:solidFill>
                  <a:srgbClr val="0070C0"/>
                </a:solidFill>
              </a:rPr>
              <a:t>Investigator</a:t>
            </a:r>
            <a:r>
              <a:rPr lang="ru-RU" sz="2400" b="1" dirty="0">
                <a:solidFill>
                  <a:srgbClr val="0070C0"/>
                </a:solidFill>
              </a:rPr>
              <a:t>) </a:t>
            </a:r>
            <a:endParaRPr lang="ru-RU" sz="2400" b="1" dirty="0">
              <a:solidFill>
                <a:srgbClr val="0070C0"/>
              </a:solidFill>
            </a:endParaRPr>
          </a:p>
        </p:txBody>
      </p:sp>
      <p:sp>
        <p:nvSpPr>
          <p:cNvPr id="4" name="Прямоугольник 3"/>
          <p:cNvSpPr/>
          <p:nvPr/>
        </p:nvSpPr>
        <p:spPr>
          <a:xfrm>
            <a:off x="609598" y="679267"/>
            <a:ext cx="7898675" cy="3970318"/>
          </a:xfrm>
          <a:prstGeom prst="rect">
            <a:avLst/>
          </a:prstGeom>
        </p:spPr>
        <p:txBody>
          <a:bodyPr wrap="square">
            <a:spAutoFit/>
          </a:bodyPr>
          <a:lstStyle/>
          <a:p>
            <a:pPr>
              <a:spcAft>
                <a:spcPts val="600"/>
              </a:spcAft>
            </a:pPr>
            <a:r>
              <a:rPr lang="ru-RU" dirty="0"/>
              <a:t>Экстравертивный тип генератора идей. Энтузиаст, общителен. Это еще один член команды, ориентированный на предложение новых идей. Однако, способ генерации идей Разведчиками и сам характер предлагаемых ими идей отличны от мыслителей. Они склонны не столько сами предлагать оригинальные идеи, сколько "подбирать" фрагменты идей окружающих и развивать их. Разведчики особо искусны в изучении ресурсов за пределами команды. Стиль построения команды разведчика — создать сеть и собирать полезные ресурсы для команды. При средних показателях интеллектуального уровня и креативности, они общительны, любознательны и социально ориентированы. Благодаря этим качествам и умению использовать ресурсы Разведчики легче, чем Мыслители интегрируются в команду. При умелом руководстве лидера команды Мыслитель и Разведчик могут успешно сосуществовать вместе, не покушаясь на территорию друг друга и внося каждый свой вклад в предложение новых идей.</a:t>
            </a:r>
          </a:p>
        </p:txBody>
      </p:sp>
    </p:spTree>
    <p:extLst>
      <p:ext uri="{BB962C8B-B14F-4D97-AF65-F5344CB8AC3E}">
        <p14:creationId xmlns:p14="http://schemas.microsoft.com/office/powerpoint/2010/main" val="2207520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010025" y="6270426"/>
            <a:ext cx="5133975" cy="495766"/>
          </a:xfrm>
        </p:spPr>
        <p:txBody>
          <a:bodyPr>
            <a:noAutofit/>
          </a:bodyPr>
          <a:lstStyle/>
          <a:p>
            <a:pPr algn="ctr"/>
            <a:r>
              <a:rPr lang="ru-RU" sz="2000" b="1" dirty="0" err="1" smtClean="0"/>
              <a:t>Психотипы</a:t>
            </a:r>
            <a:r>
              <a:rPr lang="ru-RU" sz="2000" b="1" dirty="0" smtClean="0"/>
              <a:t> </a:t>
            </a:r>
            <a:r>
              <a:rPr lang="ru-RU" sz="2000" b="1" dirty="0"/>
              <a:t>(интеллектуальные роли) в модели </a:t>
            </a:r>
            <a:r>
              <a:rPr lang="ru-RU" sz="2000" b="1" dirty="0" err="1"/>
              <a:t>Кейрси</a:t>
            </a:r>
            <a:endParaRPr lang="ru-RU" sz="2000" b="1" dirty="0"/>
          </a:p>
        </p:txBody>
      </p:sp>
      <p:sp>
        <p:nvSpPr>
          <p:cNvPr id="3" name="Номер слайда 2"/>
          <p:cNvSpPr>
            <a:spLocks noGrp="1"/>
          </p:cNvSpPr>
          <p:nvPr>
            <p:ph type="sldNum" sz="quarter" idx="12"/>
          </p:nvPr>
        </p:nvSpPr>
        <p:spPr/>
        <p:txBody>
          <a:bodyPr/>
          <a:lstStyle/>
          <a:p>
            <a:pPr rtl="0"/>
            <a:fld id="{82EE24B5-652C-4DB5-B7C3-B5BBEC1280B1}" type="slidenum">
              <a:rPr lang="ru-RU" noProof="0" smtClean="0"/>
              <a:t>3</a:t>
            </a:fld>
            <a:endParaRPr lang="ru-RU" noProof="0"/>
          </a:p>
        </p:txBody>
      </p:sp>
      <p:sp>
        <p:nvSpPr>
          <p:cNvPr id="4" name="Прямоугольник 3"/>
          <p:cNvSpPr/>
          <p:nvPr/>
        </p:nvSpPr>
        <p:spPr>
          <a:xfrm>
            <a:off x="189982" y="531478"/>
            <a:ext cx="3306509" cy="923330"/>
          </a:xfrm>
          <a:prstGeom prst="rect">
            <a:avLst/>
          </a:prstGeom>
        </p:spPr>
        <p:txBody>
          <a:bodyPr wrap="square">
            <a:spAutoFit/>
          </a:bodyPr>
          <a:lstStyle/>
          <a:p>
            <a:r>
              <a:rPr lang="ru-RU" b="1" i="1" dirty="0" smtClean="0">
                <a:solidFill>
                  <a:srgbClr val="C00000"/>
                </a:solidFill>
              </a:rPr>
              <a:t>в </a:t>
            </a:r>
            <a:r>
              <a:rPr lang="ru-RU" b="1" i="1" dirty="0">
                <a:solidFill>
                  <a:srgbClr val="C00000"/>
                </a:solidFill>
              </a:rPr>
              <a:t>единые категории и за более чем двадцать лет работы детально описал их. </a:t>
            </a:r>
          </a:p>
        </p:txBody>
      </p:sp>
      <p:sp>
        <p:nvSpPr>
          <p:cNvPr id="5" name="Прямоугольник 4"/>
          <p:cNvSpPr/>
          <p:nvPr/>
        </p:nvSpPr>
        <p:spPr>
          <a:xfrm>
            <a:off x="64511" y="1454808"/>
            <a:ext cx="3340540" cy="4098558"/>
          </a:xfrm>
          <a:prstGeom prst="rect">
            <a:avLst/>
          </a:prstGeom>
        </p:spPr>
        <p:txBody>
          <a:bodyPr wrap="square">
            <a:spAutoFit/>
          </a:bodyPr>
          <a:lstStyle/>
          <a:p>
            <a:pPr marL="214313" indent="-214313">
              <a:spcBef>
                <a:spcPts val="450"/>
              </a:spcBef>
              <a:spcAft>
                <a:spcPts val="450"/>
              </a:spcAft>
              <a:buFont typeface="Courier New" panose="02070309020205020404" pitchFamily="49" charset="0"/>
              <a:buChar char="o"/>
            </a:pPr>
            <a:r>
              <a:rPr lang="ru-RU" dirty="0">
                <a:solidFill>
                  <a:schemeClr val="accent6">
                    <a:lumMod val="50000"/>
                  </a:schemeClr>
                </a:solidFill>
              </a:rPr>
              <a:t>Понимая вклад каждого </a:t>
            </a:r>
            <a:r>
              <a:rPr lang="ru-RU" dirty="0" err="1">
                <a:solidFill>
                  <a:schemeClr val="accent6">
                    <a:lumMod val="50000"/>
                  </a:schemeClr>
                </a:solidFill>
              </a:rPr>
              <a:t>психотипа</a:t>
            </a:r>
            <a:r>
              <a:rPr lang="ru-RU" dirty="0">
                <a:solidFill>
                  <a:schemeClr val="accent6">
                    <a:lumMod val="50000"/>
                  </a:schemeClr>
                </a:solidFill>
              </a:rPr>
              <a:t> в командную работу, можно спрогнозировать сильные и слабые стороны существующей проектной группы, а также потенциальные конфликты и противоречия. </a:t>
            </a:r>
          </a:p>
          <a:p>
            <a:pPr marL="214313" indent="-214313">
              <a:spcBef>
                <a:spcPts val="450"/>
              </a:spcBef>
              <a:spcAft>
                <a:spcPts val="450"/>
              </a:spcAft>
              <a:buFont typeface="Courier New" panose="02070309020205020404" pitchFamily="49" charset="0"/>
              <a:buChar char="o"/>
            </a:pPr>
            <a:r>
              <a:rPr lang="ru-RU" dirty="0">
                <a:solidFill>
                  <a:schemeClr val="accent6">
                    <a:lumMod val="50000"/>
                  </a:schemeClr>
                </a:solidFill>
              </a:rPr>
              <a:t>Тезис о том, что наиболее эффективной будет гетерогенная проектная группа, наполняется здесь конкретным содержанием.</a:t>
            </a:r>
          </a:p>
        </p:txBody>
      </p:sp>
      <p:pic>
        <p:nvPicPr>
          <p:cNvPr id="6" name="Рисунок 5"/>
          <p:cNvPicPr/>
          <p:nvPr/>
        </p:nvPicPr>
        <p:blipFill>
          <a:blip r:embed="rId2">
            <a:extLst>
              <a:ext uri="{28A0092B-C50C-407E-A947-70E740481C1C}">
                <a14:useLocalDpi xmlns:a14="http://schemas.microsoft.com/office/drawing/2010/main" val="0"/>
              </a:ext>
            </a:extLst>
          </a:blip>
          <a:srcRect/>
          <a:stretch>
            <a:fillRect/>
          </a:stretch>
        </p:blipFill>
        <p:spPr bwMode="auto">
          <a:xfrm>
            <a:off x="3496491" y="531478"/>
            <a:ext cx="5778138" cy="5738948"/>
          </a:xfrm>
          <a:prstGeom prst="rect">
            <a:avLst/>
          </a:prstGeom>
          <a:noFill/>
          <a:ln>
            <a:noFill/>
          </a:ln>
        </p:spPr>
      </p:pic>
      <p:sp>
        <p:nvSpPr>
          <p:cNvPr id="7" name="Прямоугольник 6"/>
          <p:cNvSpPr/>
          <p:nvPr/>
        </p:nvSpPr>
        <p:spPr>
          <a:xfrm>
            <a:off x="189982" y="35712"/>
            <a:ext cx="6141149" cy="646331"/>
          </a:xfrm>
          <a:prstGeom prst="rect">
            <a:avLst/>
          </a:prstGeom>
        </p:spPr>
        <p:txBody>
          <a:bodyPr wrap="square">
            <a:spAutoFit/>
          </a:bodyPr>
          <a:lstStyle/>
          <a:p>
            <a:r>
              <a:rPr lang="ru-RU" b="1" i="1" dirty="0">
                <a:solidFill>
                  <a:srgbClr val="C00000"/>
                </a:solidFill>
              </a:rPr>
              <a:t>Д. У. </a:t>
            </a:r>
            <a:r>
              <a:rPr lang="ru-RU" b="1" i="1" dirty="0" err="1">
                <a:solidFill>
                  <a:srgbClr val="C00000"/>
                </a:solidFill>
              </a:rPr>
              <a:t>Кейрси</a:t>
            </a:r>
            <a:r>
              <a:rPr lang="ru-RU" b="1" i="1" dirty="0">
                <a:solidFill>
                  <a:srgbClr val="C00000"/>
                </a:solidFill>
              </a:rPr>
              <a:t> объединил четверки схожих с точки зрения командной роли </a:t>
            </a:r>
            <a:r>
              <a:rPr lang="ru-RU" b="1" i="1" dirty="0" err="1">
                <a:solidFill>
                  <a:srgbClr val="C00000"/>
                </a:solidFill>
              </a:rPr>
              <a:t>психотипов</a:t>
            </a:r>
            <a:r>
              <a:rPr lang="ru-RU" b="1" i="1" dirty="0">
                <a:solidFill>
                  <a:srgbClr val="C00000"/>
                </a:solidFill>
              </a:rPr>
              <a:t> </a:t>
            </a:r>
            <a:endParaRPr lang="ru-RU" dirty="0"/>
          </a:p>
        </p:txBody>
      </p:sp>
    </p:spTree>
    <p:extLst>
      <p:ext uri="{BB962C8B-B14F-4D97-AF65-F5344CB8AC3E}">
        <p14:creationId xmlns:p14="http://schemas.microsoft.com/office/powerpoint/2010/main" val="3724474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8970" y="199665"/>
            <a:ext cx="8159932" cy="314142"/>
          </a:xfrm>
        </p:spPr>
        <p:txBody>
          <a:bodyPr>
            <a:noAutofit/>
          </a:bodyPr>
          <a:lstStyle/>
          <a:p>
            <a:pPr algn="ctr"/>
            <a:r>
              <a:rPr lang="ru-RU" sz="2400" b="1" dirty="0">
                <a:solidFill>
                  <a:srgbClr val="0070C0"/>
                </a:solidFill>
              </a:rPr>
              <a:t>Оценщик (</a:t>
            </a:r>
            <a:r>
              <a:rPr lang="en-US" sz="2400" b="1" dirty="0">
                <a:solidFill>
                  <a:srgbClr val="0070C0"/>
                </a:solidFill>
              </a:rPr>
              <a:t>Monitor-Evaluator) </a:t>
            </a:r>
            <a:endParaRPr lang="ru-RU" sz="2400" b="1" dirty="0">
              <a:solidFill>
                <a:srgbClr val="0070C0"/>
              </a:solidFill>
            </a:endParaRPr>
          </a:p>
        </p:txBody>
      </p:sp>
      <p:sp>
        <p:nvSpPr>
          <p:cNvPr id="4" name="Прямоугольник 3"/>
          <p:cNvSpPr/>
          <p:nvPr/>
        </p:nvSpPr>
        <p:spPr>
          <a:xfrm>
            <a:off x="609598" y="679267"/>
            <a:ext cx="7898675" cy="5078313"/>
          </a:xfrm>
          <a:prstGeom prst="rect">
            <a:avLst/>
          </a:prstGeom>
        </p:spPr>
        <p:txBody>
          <a:bodyPr wrap="square">
            <a:spAutoFit/>
          </a:bodyPr>
          <a:lstStyle/>
          <a:p>
            <a:pPr>
              <a:spcAft>
                <a:spcPts val="600"/>
              </a:spcAft>
            </a:pPr>
            <a:r>
              <a:rPr lang="ru-RU" dirty="0"/>
              <a:t>Рассудителен, проницателен, обладает стратегическим мышлением. Видит все альтернативы, все взвешивает — инспектор. Оценщик объективен при анализе проблем и оценке идей. Редко охваченный энтузиазмом, он защищает команду от принятия импульсивных, отчаянных решений. Представители этой роли ярко не проявляют себя в команде до тех пор, пока не приходит время принятия важных решений. При этом члены команды, предлагающие идеи (Мыслитель и Разведчик) редко являются теми людьми, которые способны оценить выгоду от своих идей и их последствия. Представители этой роли отличаются высоким интеллектуальным уровнем, высокими показателями критичности мышления, особенно это касается их способности выдвигать контраргументы. Оценщики достаточно медлительны в своих рассуждениях и всегда предпочитают все тщательно обдумывать. Оценщикам может не хватать вдохновения или способности мотивировать других. Окружающими они могут восприниматься как сухие, несколько занудные и порой чересчур критичные люди. Многие даже удивляются, как представители этой категории вообще становятся менеджерами. Тем не менее Оценщики нередко занимают высокие стратегические посты в организациях. </a:t>
            </a:r>
          </a:p>
        </p:txBody>
      </p:sp>
    </p:spTree>
    <p:extLst>
      <p:ext uri="{BB962C8B-B14F-4D97-AF65-F5344CB8AC3E}">
        <p14:creationId xmlns:p14="http://schemas.microsoft.com/office/powerpoint/2010/main" val="25984390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8970" y="199665"/>
            <a:ext cx="8159932" cy="314142"/>
          </a:xfrm>
        </p:spPr>
        <p:txBody>
          <a:bodyPr>
            <a:noAutofit/>
          </a:bodyPr>
          <a:lstStyle/>
          <a:p>
            <a:pPr algn="ctr"/>
            <a:r>
              <a:rPr lang="ru-RU" sz="2400" b="1" dirty="0">
                <a:solidFill>
                  <a:srgbClr val="0070C0"/>
                </a:solidFill>
              </a:rPr>
              <a:t>Коллективист (</a:t>
            </a:r>
            <a:r>
              <a:rPr lang="en-US" sz="2400" b="1" dirty="0">
                <a:solidFill>
                  <a:srgbClr val="0070C0"/>
                </a:solidFill>
              </a:rPr>
              <a:t>Team Worker) </a:t>
            </a:r>
            <a:endParaRPr lang="ru-RU" sz="2400" b="1" dirty="0">
              <a:solidFill>
                <a:srgbClr val="0070C0"/>
              </a:solidFill>
            </a:endParaRPr>
          </a:p>
        </p:txBody>
      </p:sp>
      <p:sp>
        <p:nvSpPr>
          <p:cNvPr id="4" name="Прямоугольник 3"/>
          <p:cNvSpPr/>
          <p:nvPr/>
        </p:nvSpPr>
        <p:spPr>
          <a:xfrm>
            <a:off x="609598" y="679267"/>
            <a:ext cx="7898675" cy="2862322"/>
          </a:xfrm>
          <a:prstGeom prst="rect">
            <a:avLst/>
          </a:prstGeom>
        </p:spPr>
        <p:txBody>
          <a:bodyPr wrap="square">
            <a:spAutoFit/>
          </a:bodyPr>
          <a:lstStyle/>
          <a:p>
            <a:pPr>
              <a:spcAft>
                <a:spcPts val="600"/>
              </a:spcAft>
            </a:pPr>
            <a:r>
              <a:rPr lang="ru-RU" dirty="0"/>
              <a:t>Мягкий, восприимчивый, дипломатичный. Умеет слушать, предотвращает трения членов команды — чувствителен по отношению и к индивидам, и к ситуациям. Коллективист играет ориентированную на отношения, поддерживающую роль в команде. Если в команде есть сложные в общении люди, то Коллективисты способны оказать мягкое воздействие на ситуацию и предотвратить потенциальные конфликты, тем самым оказывая помощь формальному лидеру команды в выполнении поставленной задачи. Коллективист может быть нерешителен в момент кризиса.  Представители этого типа нередко встречаются среди высшего руководства организаций. Из них получаются отличные наставники молодых менеджеров.</a:t>
            </a:r>
          </a:p>
        </p:txBody>
      </p:sp>
    </p:spTree>
    <p:extLst>
      <p:ext uri="{BB962C8B-B14F-4D97-AF65-F5344CB8AC3E}">
        <p14:creationId xmlns:p14="http://schemas.microsoft.com/office/powerpoint/2010/main" val="277535707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78970" y="199665"/>
            <a:ext cx="8159932" cy="314142"/>
          </a:xfrm>
        </p:spPr>
        <p:txBody>
          <a:bodyPr>
            <a:noAutofit/>
          </a:bodyPr>
          <a:lstStyle/>
          <a:p>
            <a:pPr algn="ctr"/>
            <a:r>
              <a:rPr lang="ru-RU" sz="2400" b="1" dirty="0">
                <a:solidFill>
                  <a:srgbClr val="0070C0"/>
                </a:solidFill>
              </a:rPr>
              <a:t>Доводчик (</a:t>
            </a:r>
            <a:r>
              <a:rPr lang="en-US" sz="2400" b="1" dirty="0">
                <a:solidFill>
                  <a:srgbClr val="0070C0"/>
                </a:solidFill>
              </a:rPr>
              <a:t>Completer-Finisher) </a:t>
            </a:r>
            <a:endParaRPr lang="ru-RU" sz="2400" b="1" dirty="0">
              <a:solidFill>
                <a:srgbClr val="0070C0"/>
              </a:solidFill>
            </a:endParaRPr>
          </a:p>
        </p:txBody>
      </p:sp>
      <p:sp>
        <p:nvSpPr>
          <p:cNvPr id="4" name="Прямоугольник 3"/>
          <p:cNvSpPr/>
          <p:nvPr/>
        </p:nvSpPr>
        <p:spPr>
          <a:xfrm>
            <a:off x="609598" y="679267"/>
            <a:ext cx="7898675" cy="5232202"/>
          </a:xfrm>
          <a:prstGeom prst="rect">
            <a:avLst/>
          </a:prstGeom>
        </p:spPr>
        <p:txBody>
          <a:bodyPr wrap="square">
            <a:spAutoFit/>
          </a:bodyPr>
          <a:lstStyle/>
          <a:p>
            <a:pPr>
              <a:spcAft>
                <a:spcPts val="600"/>
              </a:spcAft>
            </a:pPr>
            <a:r>
              <a:rPr lang="ru-RU" dirty="0"/>
              <a:t>Старателен и добросовестен. Ищет ошибки и упущения. Контролирует сроки выполнения поручений. Как правило, об успехе команды судят по окончательным результатам ее работы. При этом многие люди почти патологически не могут довести начатое ими до конца, и умение завершать начатое является достаточно редким качеством. Доводчики — это люди обладающие этим даром в полной мере. Их отличает внимание к деталям и умение держать в голове запланированное, обеспечивая чтобы ничего не упускалось и все детали плана были доведены до завершения. Они предпочитают постоянные усилия, согласованность и последовательность действий "кавалерийским атакам". Они ориентированы на выполнение обязательств и меньше интересуются эффектным и громким успехом. Склонность к достижению совершенства во всем, за что они берутся, и непреклонность в достижении намеченного — их непременные качества. К их слабым сторонам следует отнести недостаточную гибкость, в результате чего они порой тратят слишком много сил на достижение поставленных целей, которые при изменившихся обстоятельствах оказываются недостижимыми. </a:t>
            </a:r>
          </a:p>
          <a:p>
            <a:pPr>
              <a:spcAft>
                <a:spcPts val="600"/>
              </a:spcAft>
            </a:pPr>
            <a:r>
              <a:rPr lang="ru-RU" dirty="0"/>
              <a:t> </a:t>
            </a:r>
          </a:p>
          <a:p>
            <a:pPr>
              <a:spcAft>
                <a:spcPts val="600"/>
              </a:spcAft>
            </a:pPr>
            <a:r>
              <a:rPr lang="ru-RU" dirty="0"/>
              <a:t> </a:t>
            </a:r>
          </a:p>
        </p:txBody>
      </p:sp>
    </p:spTree>
    <p:extLst>
      <p:ext uri="{BB962C8B-B14F-4D97-AF65-F5344CB8AC3E}">
        <p14:creationId xmlns:p14="http://schemas.microsoft.com/office/powerpoint/2010/main" val="17239900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3816" y="2315846"/>
            <a:ext cx="7886700" cy="1325563"/>
          </a:xfrm>
        </p:spPr>
        <p:txBody>
          <a:bodyPr>
            <a:noAutofit/>
          </a:bodyPr>
          <a:lstStyle/>
          <a:p>
            <a:pPr algn="ctr"/>
            <a:r>
              <a:rPr lang="ru-RU" sz="7200" b="1" i="1" dirty="0" smtClean="0">
                <a:solidFill>
                  <a:schemeClr val="accent2">
                    <a:lumMod val="75000"/>
                  </a:schemeClr>
                </a:solidFill>
              </a:rPr>
              <a:t>СПАСИБО ЗА ВНИМАНИЕ!</a:t>
            </a:r>
            <a:endParaRPr lang="ru-RU" sz="7200" b="1" i="1" dirty="0">
              <a:solidFill>
                <a:schemeClr val="accent2">
                  <a:lumMod val="75000"/>
                </a:schemeClr>
              </a:solidFill>
            </a:endParaRPr>
          </a:p>
        </p:txBody>
      </p:sp>
    </p:spTree>
    <p:extLst>
      <p:ext uri="{BB962C8B-B14F-4D97-AF65-F5344CB8AC3E}">
        <p14:creationId xmlns:p14="http://schemas.microsoft.com/office/powerpoint/2010/main" val="16319000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365127"/>
            <a:ext cx="7886700" cy="584108"/>
          </a:xfrm>
        </p:spPr>
        <p:txBody>
          <a:bodyPr/>
          <a:lstStyle/>
          <a:p>
            <a:pPr algn="ctr"/>
            <a:r>
              <a:rPr lang="ru-RU" b="1" dirty="0" smtClean="0">
                <a:solidFill>
                  <a:srgbClr val="0070C0"/>
                </a:solidFill>
              </a:rPr>
              <a:t>Тест по модели </a:t>
            </a:r>
            <a:r>
              <a:rPr lang="ru-RU" b="1" dirty="0" err="1" smtClean="0">
                <a:solidFill>
                  <a:srgbClr val="0070C0"/>
                </a:solidFill>
              </a:rPr>
              <a:t>Кейрси</a:t>
            </a:r>
            <a:endParaRPr lang="ru-RU" b="1" dirty="0">
              <a:solidFill>
                <a:srgbClr val="0070C0"/>
              </a:solidFill>
            </a:endParaRPr>
          </a:p>
        </p:txBody>
      </p:sp>
      <p:sp>
        <p:nvSpPr>
          <p:cNvPr id="3" name="Объект 2"/>
          <p:cNvSpPr>
            <a:spLocks noGrp="1"/>
          </p:cNvSpPr>
          <p:nvPr>
            <p:ph idx="1"/>
          </p:nvPr>
        </p:nvSpPr>
        <p:spPr>
          <a:xfrm>
            <a:off x="776696" y="1067979"/>
            <a:ext cx="7886700" cy="4351338"/>
          </a:xfrm>
        </p:spPr>
        <p:txBody>
          <a:bodyPr>
            <a:normAutofit lnSpcReduction="10000"/>
          </a:bodyPr>
          <a:lstStyle/>
          <a:p>
            <a:r>
              <a:rPr lang="ru-RU" dirty="0"/>
              <a:t>Опросник </a:t>
            </a:r>
            <a:r>
              <a:rPr lang="ru-RU" dirty="0" err="1"/>
              <a:t>Кейрси</a:t>
            </a:r>
            <a:r>
              <a:rPr lang="ru-RU" dirty="0"/>
              <a:t> – методика оценки темперамента, созданная на основе работ К. Г. Юнга и </a:t>
            </a:r>
            <a:r>
              <a:rPr lang="ru-RU" dirty="0" err="1"/>
              <a:t>И</a:t>
            </a:r>
            <a:r>
              <a:rPr lang="ru-RU" dirty="0"/>
              <a:t>. Майерс-</a:t>
            </a:r>
            <a:r>
              <a:rPr lang="ru-RU" dirty="0" err="1"/>
              <a:t>Бриггс</a:t>
            </a:r>
            <a:r>
              <a:rPr lang="ru-RU" dirty="0"/>
              <a:t>. Опросник разработан в 1956 г. профессором </a:t>
            </a:r>
            <a:r>
              <a:rPr lang="ru-RU" dirty="0" err="1"/>
              <a:t>Калифорнийскоrо</a:t>
            </a:r>
            <a:r>
              <a:rPr lang="ru-RU" dirty="0"/>
              <a:t> университета Дэвидом </a:t>
            </a:r>
            <a:r>
              <a:rPr lang="ru-RU" dirty="0" err="1"/>
              <a:t>Кейрси</a:t>
            </a:r>
            <a:r>
              <a:rPr lang="ru-RU" dirty="0"/>
              <a:t>. Опросник содержит четыре биполярные шкалы, которые отображают содержание восьми психологических факторов темперамента (в рамках теоретических представлений К. Г. Юнга и его последователей). К этим факторам (шкалам) относятся:</a:t>
            </a:r>
          </a:p>
          <a:p>
            <a:r>
              <a:rPr lang="ru-RU" dirty="0"/>
              <a:t>– экстраверсия–интроверсия (Е–I, от англ. </a:t>
            </a:r>
            <a:r>
              <a:rPr lang="ru-RU" dirty="0" err="1"/>
              <a:t>Extraversion</a:t>
            </a:r>
            <a:r>
              <a:rPr lang="ru-RU" dirty="0"/>
              <a:t>–</a:t>
            </a:r>
            <a:r>
              <a:rPr lang="ru-RU" dirty="0" err="1"/>
              <a:t>Intraversion</a:t>
            </a:r>
            <a:r>
              <a:rPr lang="ru-RU" dirty="0"/>
              <a:t>);</a:t>
            </a:r>
          </a:p>
          <a:p>
            <a:r>
              <a:rPr lang="ru-RU" dirty="0"/>
              <a:t>– </a:t>
            </a:r>
            <a:r>
              <a:rPr lang="ru-RU" dirty="0" err="1"/>
              <a:t>сенсорика</a:t>
            </a:r>
            <a:r>
              <a:rPr lang="ru-RU" dirty="0"/>
              <a:t>–интуиция (S–N, от англ. </a:t>
            </a:r>
            <a:r>
              <a:rPr lang="ru-RU" dirty="0" err="1"/>
              <a:t>Sensing</a:t>
            </a:r>
            <a:r>
              <a:rPr lang="ru-RU" dirty="0"/>
              <a:t>–</a:t>
            </a:r>
            <a:r>
              <a:rPr lang="ru-RU" dirty="0" err="1"/>
              <a:t>Intuition</a:t>
            </a:r>
            <a:r>
              <a:rPr lang="ru-RU" dirty="0"/>
              <a:t>);</a:t>
            </a:r>
          </a:p>
          <a:p>
            <a:r>
              <a:rPr lang="ru-RU" dirty="0"/>
              <a:t>– логичность–чувствование (T–F, от англ. </a:t>
            </a:r>
            <a:r>
              <a:rPr lang="ru-RU" dirty="0" err="1"/>
              <a:t>Thinking</a:t>
            </a:r>
            <a:r>
              <a:rPr lang="ru-RU" dirty="0"/>
              <a:t>–</a:t>
            </a:r>
            <a:r>
              <a:rPr lang="ru-RU" dirty="0" err="1"/>
              <a:t>Feeling</a:t>
            </a:r>
            <a:r>
              <a:rPr lang="ru-RU" dirty="0"/>
              <a:t>);</a:t>
            </a:r>
          </a:p>
          <a:p>
            <a:r>
              <a:rPr lang="ru-RU" dirty="0"/>
              <a:t>– решение–восприятие (J–P, от англ. </a:t>
            </a:r>
            <a:r>
              <a:rPr lang="ru-RU" dirty="0" err="1"/>
              <a:t>Judging</a:t>
            </a:r>
            <a:r>
              <a:rPr lang="ru-RU" dirty="0"/>
              <a:t>–</a:t>
            </a:r>
            <a:r>
              <a:rPr lang="ru-RU" dirty="0" err="1"/>
              <a:t>Perceiving</a:t>
            </a:r>
            <a:r>
              <a:rPr lang="ru-RU" dirty="0"/>
              <a:t>) (</a:t>
            </a:r>
            <a:r>
              <a:rPr lang="ru-RU" dirty="0" smtClean="0"/>
              <a:t>планирование–импульсивность).</a:t>
            </a:r>
            <a:endParaRPr lang="ru-RU" dirty="0"/>
          </a:p>
        </p:txBody>
      </p:sp>
    </p:spTree>
    <p:extLst>
      <p:ext uri="{BB962C8B-B14F-4D97-AF65-F5344CB8AC3E}">
        <p14:creationId xmlns:p14="http://schemas.microsoft.com/office/powerpoint/2010/main" val="8188762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2193" y="138704"/>
            <a:ext cx="7886700" cy="584108"/>
          </a:xfrm>
        </p:spPr>
        <p:txBody>
          <a:bodyPr/>
          <a:lstStyle/>
          <a:p>
            <a:pPr algn="ctr"/>
            <a:r>
              <a:rPr lang="ru-RU" b="1" dirty="0" smtClean="0">
                <a:solidFill>
                  <a:srgbClr val="0070C0"/>
                </a:solidFill>
              </a:rPr>
              <a:t>Обработка результатов</a:t>
            </a:r>
            <a:endParaRPr lang="ru-RU" b="1" dirty="0">
              <a:solidFill>
                <a:srgbClr val="0070C0"/>
              </a:solidFill>
            </a:endParaRPr>
          </a:p>
        </p:txBody>
      </p:sp>
      <p:sp>
        <p:nvSpPr>
          <p:cNvPr id="3" name="Объект 2"/>
          <p:cNvSpPr>
            <a:spLocks noGrp="1"/>
          </p:cNvSpPr>
          <p:nvPr>
            <p:ph idx="1"/>
          </p:nvPr>
        </p:nvSpPr>
        <p:spPr>
          <a:xfrm>
            <a:off x="776696" y="623841"/>
            <a:ext cx="7886700" cy="926284"/>
          </a:xfrm>
        </p:spPr>
        <p:txBody>
          <a:bodyPr>
            <a:normAutofit lnSpcReduction="10000"/>
          </a:bodyPr>
          <a:lstStyle/>
          <a:p>
            <a:r>
              <a:rPr lang="ru-RU" dirty="0"/>
              <a:t>подсчет первичных результатов производится простым суммированием количества крестиков (ответов по варианту а или b) во всех вертикальных столбцах регистрационного листа.</a:t>
            </a:r>
            <a:endParaRPr lang="ru-RU" dirty="0"/>
          </a:p>
        </p:txBody>
      </p:sp>
      <p:graphicFrame>
        <p:nvGraphicFramePr>
          <p:cNvPr id="5" name="Таблица 4"/>
          <p:cNvGraphicFramePr>
            <a:graphicFrameLocks noGrp="1"/>
          </p:cNvGraphicFramePr>
          <p:nvPr>
            <p:extLst>
              <p:ext uri="{D42A27DB-BD31-4B8C-83A1-F6EECF244321}">
                <p14:modId xmlns:p14="http://schemas.microsoft.com/office/powerpoint/2010/main" val="1057635884"/>
              </p:ext>
            </p:extLst>
          </p:nvPr>
        </p:nvGraphicFramePr>
        <p:xfrm>
          <a:off x="776695" y="1624796"/>
          <a:ext cx="7782197" cy="1275158"/>
        </p:xfrm>
        <a:graphic>
          <a:graphicData uri="http://schemas.openxmlformats.org/drawingml/2006/table">
            <a:tbl>
              <a:tblPr firstRow="1" firstCol="1" bandRow="1"/>
              <a:tblGrid>
                <a:gridCol w="4178361">
                  <a:extLst>
                    <a:ext uri="{9D8B030D-6E8A-4147-A177-3AD203B41FA5}">
                      <a16:colId xmlns:a16="http://schemas.microsoft.com/office/drawing/2014/main" val="1227043166"/>
                    </a:ext>
                  </a:extLst>
                </a:gridCol>
                <a:gridCol w="3603836">
                  <a:extLst>
                    <a:ext uri="{9D8B030D-6E8A-4147-A177-3AD203B41FA5}">
                      <a16:colId xmlns:a16="http://schemas.microsoft.com/office/drawing/2014/main" val="1468680952"/>
                    </a:ext>
                  </a:extLst>
                </a:gridCol>
              </a:tblGrid>
              <a:tr h="280565">
                <a:tc>
                  <a:txBody>
                    <a:bodyPr/>
                    <a:lstStyle/>
                    <a:p>
                      <a:pPr marL="50800">
                        <a:lnSpc>
                          <a:spcPct val="100000"/>
                        </a:lnSpc>
                        <a:spcAft>
                          <a:spcPts val="0"/>
                        </a:spcAft>
                      </a:pPr>
                      <a:r>
                        <a:rPr lang="ru-RU" sz="1600" dirty="0">
                          <a:effectLst/>
                          <a:latin typeface="Times New Roman" panose="02020603050405020304" pitchFamily="18" charset="0"/>
                          <a:ea typeface="Arial" panose="020B0604020202020204" pitchFamily="34" charset="0"/>
                          <a:cs typeface="Times New Roman" panose="02020603050405020304" pitchFamily="18" charset="0"/>
                        </a:rPr>
                        <a:t>E = сумма «а» в первом столбце</a:t>
                      </a:r>
                      <a:r>
                        <a:rPr lang="ru-RU" sz="1600" dirty="0" smtClean="0">
                          <a:effectLst/>
                          <a:latin typeface="Times New Roman" panose="02020603050405020304" pitchFamily="18" charset="0"/>
                          <a:ea typeface="Arial" panose="020B0604020202020204" pitchFamily="34" charset="0"/>
                          <a:cs typeface="Times New Roman" panose="02020603050405020304" pitchFamily="18" charset="0"/>
                        </a:rPr>
                        <a:t>;</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a:lnSpc>
                          <a:spcPct val="100000"/>
                        </a:lnSpc>
                        <a:spcAft>
                          <a:spcPts val="0"/>
                        </a:spcAft>
                      </a:pPr>
                      <a:r>
                        <a:rPr lang="ru-RU" sz="1600" dirty="0">
                          <a:effectLst/>
                          <a:latin typeface="Times New Roman" panose="02020603050405020304" pitchFamily="18" charset="0"/>
                          <a:ea typeface="Arial" panose="020B0604020202020204" pitchFamily="34" charset="0"/>
                          <a:cs typeface="Times New Roman" panose="02020603050405020304" pitchFamily="18" charset="0"/>
                        </a:rPr>
                        <a:t>I = сумма «б» в первом столбце</a:t>
                      </a:r>
                      <a:r>
                        <a:rPr lang="ru-RU" sz="1600" dirty="0" smtClean="0">
                          <a:effectLst/>
                          <a:latin typeface="Times New Roman" panose="02020603050405020304" pitchFamily="18" charset="0"/>
                          <a:ea typeface="Arial" panose="020B0604020202020204" pitchFamily="34" charset="0"/>
                          <a:cs typeface="Times New Roman" panose="02020603050405020304" pitchFamily="18" charset="0"/>
                        </a:rPr>
                        <a:t>.</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73586930"/>
                  </a:ext>
                </a:extLst>
              </a:tr>
              <a:tr h="331531">
                <a:tc>
                  <a:txBody>
                    <a:bodyPr/>
                    <a:lstStyle/>
                    <a:p>
                      <a:pPr marL="50800">
                        <a:lnSpc>
                          <a:spcPct val="107000"/>
                        </a:lnSpc>
                        <a:spcAft>
                          <a:spcPts val="0"/>
                        </a:spcAft>
                      </a:pPr>
                      <a:r>
                        <a:rPr lang="ru-RU" sz="1600" dirty="0">
                          <a:effectLst/>
                          <a:latin typeface="Times New Roman" panose="02020603050405020304" pitchFamily="18" charset="0"/>
                          <a:ea typeface="Arial" panose="020B0604020202020204" pitchFamily="34" charset="0"/>
                          <a:cs typeface="Times New Roman" panose="02020603050405020304" pitchFamily="18" charset="0"/>
                        </a:rPr>
                        <a:t>S = сумма «a» во 2-м и 3-м столбцах;</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a:lnSpc>
                          <a:spcPct val="107000"/>
                        </a:lnSpc>
                        <a:spcAft>
                          <a:spcPts val="0"/>
                        </a:spcAft>
                      </a:pPr>
                      <a:r>
                        <a:rPr lang="ru-RU" sz="1600" dirty="0">
                          <a:effectLst/>
                          <a:latin typeface="Times New Roman" panose="02020603050405020304" pitchFamily="18" charset="0"/>
                          <a:ea typeface="Arial" panose="020B0604020202020204" pitchFamily="34" charset="0"/>
                          <a:cs typeface="Times New Roman" panose="02020603050405020304" pitchFamily="18" charset="0"/>
                        </a:rPr>
                        <a:t>N = сумма «б» во 2-м и 3-м столбцах</a:t>
                      </a:r>
                      <a:r>
                        <a:rPr lang="ru-RU" sz="1600" dirty="0" smtClean="0">
                          <a:effectLst/>
                          <a:latin typeface="Times New Roman" panose="02020603050405020304" pitchFamily="18" charset="0"/>
                          <a:ea typeface="Arial" panose="020B0604020202020204" pitchFamily="34" charset="0"/>
                          <a:cs typeface="Times New Roman" panose="02020603050405020304" pitchFamily="18" charset="0"/>
                        </a:rPr>
                        <a:t>.</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79091721"/>
                  </a:ext>
                </a:extLst>
              </a:tr>
              <a:tr h="331531">
                <a:tc>
                  <a:txBody>
                    <a:bodyPr/>
                    <a:lstStyle/>
                    <a:p>
                      <a:pPr marL="50800">
                        <a:lnSpc>
                          <a:spcPct val="107000"/>
                        </a:lnSpc>
                        <a:spcAft>
                          <a:spcPts val="0"/>
                        </a:spcAft>
                      </a:pPr>
                      <a:r>
                        <a:rPr lang="ru-RU" sz="1600" dirty="0">
                          <a:effectLst/>
                          <a:latin typeface="Times New Roman" panose="02020603050405020304" pitchFamily="18" charset="0"/>
                          <a:ea typeface="Arial" panose="020B0604020202020204" pitchFamily="34" charset="0"/>
                          <a:cs typeface="Times New Roman" panose="02020603050405020304" pitchFamily="18" charset="0"/>
                        </a:rPr>
                        <a:t>T = сумма «a» в 4-м и 5-м столбцах</a:t>
                      </a:r>
                      <a:r>
                        <a:rPr lang="ru-RU" sz="1600" dirty="0" smtClean="0">
                          <a:effectLst/>
                          <a:latin typeface="Times New Roman" panose="02020603050405020304" pitchFamily="18" charset="0"/>
                          <a:ea typeface="Arial" panose="020B0604020202020204" pitchFamily="34" charset="0"/>
                          <a:cs typeface="Times New Roman" panose="02020603050405020304" pitchFamily="18" charset="0"/>
                        </a:rPr>
                        <a:t>;</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a:lnSpc>
                          <a:spcPct val="107000"/>
                        </a:lnSpc>
                        <a:spcAft>
                          <a:spcPts val="0"/>
                        </a:spcAft>
                      </a:pPr>
                      <a:r>
                        <a:rPr lang="ru-RU" sz="1600" dirty="0">
                          <a:effectLst/>
                          <a:latin typeface="Times New Roman" panose="02020603050405020304" pitchFamily="18" charset="0"/>
                          <a:ea typeface="Arial" panose="020B0604020202020204" pitchFamily="34" charset="0"/>
                          <a:cs typeface="Times New Roman" panose="02020603050405020304" pitchFamily="18" charset="0"/>
                        </a:rPr>
                        <a:t>F = сумма «б» в 4-м и 5-м столбцах</a:t>
                      </a:r>
                      <a:r>
                        <a:rPr lang="ru-RU" sz="1600" dirty="0" smtClean="0">
                          <a:effectLst/>
                          <a:latin typeface="Times New Roman" panose="02020603050405020304" pitchFamily="18" charset="0"/>
                          <a:ea typeface="Arial" panose="020B0604020202020204" pitchFamily="34" charset="0"/>
                          <a:cs typeface="Times New Roman" panose="02020603050405020304" pitchFamily="18" charset="0"/>
                        </a:rPr>
                        <a:t>.</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72461709"/>
                  </a:ext>
                </a:extLst>
              </a:tr>
              <a:tr h="331531">
                <a:tc>
                  <a:txBody>
                    <a:bodyPr/>
                    <a:lstStyle/>
                    <a:p>
                      <a:pPr marL="50800">
                        <a:lnSpc>
                          <a:spcPct val="107000"/>
                        </a:lnSpc>
                        <a:spcAft>
                          <a:spcPts val="0"/>
                        </a:spcAft>
                      </a:pPr>
                      <a:r>
                        <a:rPr lang="ru-RU" sz="1600" dirty="0">
                          <a:effectLst/>
                          <a:latin typeface="Times New Roman" panose="02020603050405020304" pitchFamily="18" charset="0"/>
                          <a:ea typeface="Arial" panose="020B0604020202020204" pitchFamily="34" charset="0"/>
                          <a:cs typeface="Times New Roman" panose="02020603050405020304" pitchFamily="18" charset="0"/>
                        </a:rPr>
                        <a:t>J = сумма «a» в 6-м и 7-м столбцах</a:t>
                      </a:r>
                      <a:r>
                        <a:rPr lang="ru-RU" sz="1600" dirty="0" smtClean="0">
                          <a:effectLst/>
                          <a:latin typeface="Times New Roman" panose="02020603050405020304" pitchFamily="18" charset="0"/>
                          <a:ea typeface="Arial" panose="020B0604020202020204" pitchFamily="34" charset="0"/>
                          <a:cs typeface="Times New Roman" panose="02020603050405020304" pitchFamily="18" charset="0"/>
                        </a:rPr>
                        <a:t>;</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8100">
                        <a:lnSpc>
                          <a:spcPct val="107000"/>
                        </a:lnSpc>
                        <a:spcAft>
                          <a:spcPts val="0"/>
                        </a:spcAft>
                      </a:pPr>
                      <a:r>
                        <a:rPr lang="ru-RU" sz="1600" dirty="0">
                          <a:effectLst/>
                          <a:latin typeface="Times New Roman" panose="02020603050405020304" pitchFamily="18" charset="0"/>
                          <a:ea typeface="Arial" panose="020B0604020202020204" pitchFamily="34" charset="0"/>
                          <a:cs typeface="Times New Roman" panose="02020603050405020304" pitchFamily="18" charset="0"/>
                        </a:rPr>
                        <a:t>P = сумма «б» в 6-м и 7-м столбцах</a:t>
                      </a:r>
                      <a:r>
                        <a:rPr lang="ru-RU" sz="1600" dirty="0" smtClean="0">
                          <a:effectLst/>
                          <a:latin typeface="Times New Roman" panose="02020603050405020304" pitchFamily="18" charset="0"/>
                          <a:ea typeface="Arial" panose="020B0604020202020204" pitchFamily="34" charset="0"/>
                          <a:cs typeface="Times New Roman" panose="02020603050405020304" pitchFamily="18" charset="0"/>
                        </a:rPr>
                        <a:t>.</a:t>
                      </a:r>
                      <a:endParaRPr lang="ru-RU" sz="14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37627215"/>
                  </a:ext>
                </a:extLst>
              </a:tr>
            </a:tbl>
          </a:graphicData>
        </a:graphic>
      </p:graphicFrame>
      <p:sp>
        <p:nvSpPr>
          <p:cNvPr id="6" name="Прямоугольник 5"/>
          <p:cNvSpPr/>
          <p:nvPr/>
        </p:nvSpPr>
        <p:spPr>
          <a:xfrm>
            <a:off x="776695" y="3124817"/>
            <a:ext cx="7886700" cy="2031325"/>
          </a:xfrm>
          <a:prstGeom prst="rect">
            <a:avLst/>
          </a:prstGeom>
        </p:spPr>
        <p:txBody>
          <a:bodyPr wrap="square">
            <a:spAutoFit/>
          </a:bodyPr>
          <a:lstStyle/>
          <a:p>
            <a:pPr marR="16510" algn="just">
              <a:spcAft>
                <a:spcPts val="0"/>
              </a:spcAft>
            </a:pPr>
            <a:r>
              <a:rPr lang="ru-RU" dirty="0">
                <a:latin typeface="Times New Roman" panose="02020603050405020304" pitchFamily="18" charset="0"/>
                <a:ea typeface="Arial" panose="020B0604020202020204" pitchFamily="34" charset="0"/>
              </a:rPr>
              <a:t>Внизу каждого столбца расположены пустые ячейки, в каждую из которых следует записать соответственно количество ответов по варианту а и по варианту б. Для первого столбца (шкала е–i) обработка на этом заканчивается,</a:t>
            </a:r>
            <a:r>
              <a:rPr lang="ru-RU" dirty="0">
                <a:latin typeface="Times New Roman" panose="02020603050405020304" pitchFamily="18" charset="0"/>
                <a:ea typeface="Times New Roman" panose="02020603050405020304" pitchFamily="18" charset="0"/>
              </a:rPr>
              <a:t> а </a:t>
            </a:r>
            <a:r>
              <a:rPr lang="ru-RU" dirty="0">
                <a:latin typeface="Times New Roman" panose="02020603050405020304" pitchFamily="18" charset="0"/>
                <a:ea typeface="Arial" panose="020B0604020202020204" pitchFamily="34" charset="0"/>
              </a:rPr>
              <a:t>данные столбцов 2–3 (s–n), 4–5 (t–f), 6–7 (j–p) попарно суммируются, и результат записывается в нижние пустые ячейки, рядом с которыми стоят буквенные обозначения шкал (факторов). Таким образом, получается четыре пары чисел в нижних пустых ячейках. </a:t>
            </a:r>
            <a:endParaRPr lang="ru-RU" sz="1600" dirty="0">
              <a:effectLst/>
              <a:latin typeface="Times New Roman" panose="02020603050405020304" pitchFamily="18" charset="0"/>
              <a:ea typeface="Times New Roman" panose="02020603050405020304" pitchFamily="18" charset="0"/>
            </a:endParaRPr>
          </a:p>
        </p:txBody>
      </p:sp>
      <p:sp>
        <p:nvSpPr>
          <p:cNvPr id="7" name="Прямоугольник 6"/>
          <p:cNvSpPr/>
          <p:nvPr/>
        </p:nvSpPr>
        <p:spPr>
          <a:xfrm>
            <a:off x="1780902" y="5156142"/>
            <a:ext cx="6777989" cy="1200329"/>
          </a:xfrm>
          <a:prstGeom prst="rect">
            <a:avLst/>
          </a:prstGeom>
        </p:spPr>
        <p:txBody>
          <a:bodyPr wrap="square">
            <a:spAutoFit/>
          </a:bodyPr>
          <a:lstStyle/>
          <a:p>
            <a:pPr marR="16510" lvl="0" algn="just"/>
            <a:r>
              <a:rPr lang="ru-RU" dirty="0">
                <a:solidFill>
                  <a:prstClr val="black"/>
                </a:solidFill>
                <a:latin typeface="Times New Roman" panose="02020603050405020304" pitchFamily="18" charset="0"/>
                <a:ea typeface="Arial" panose="020B0604020202020204" pitchFamily="34" charset="0"/>
              </a:rPr>
              <a:t>Затем обводится та буква (е, или i, s, или n, т, или f, j, или р), которой соответствует большая сумма ответов из данной пары. Если числа равные (для шкалы е–i это 5–5, для всех остальных – 10–10), обводится правая буква.</a:t>
            </a:r>
            <a:endParaRPr lang="ru-RU" sz="1600" dirty="0">
              <a:solidFill>
                <a:prstClr val="black"/>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253736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113212"/>
            <a:ext cx="7886700" cy="539932"/>
          </a:xfrm>
        </p:spPr>
        <p:txBody>
          <a:bodyPr>
            <a:normAutofit/>
          </a:bodyPr>
          <a:lstStyle/>
          <a:p>
            <a:r>
              <a:rPr lang="ru-RU" sz="2800" b="1" dirty="0">
                <a:solidFill>
                  <a:srgbClr val="0070C0"/>
                </a:solidFill>
              </a:rPr>
              <a:t>Отношение к миру: экстраверт (е) и интроверт (i).</a:t>
            </a:r>
          </a:p>
        </p:txBody>
      </p:sp>
      <p:sp>
        <p:nvSpPr>
          <p:cNvPr id="3" name="Объект 2"/>
          <p:cNvSpPr>
            <a:spLocks noGrp="1"/>
          </p:cNvSpPr>
          <p:nvPr>
            <p:ph idx="1"/>
          </p:nvPr>
        </p:nvSpPr>
        <p:spPr>
          <a:xfrm>
            <a:off x="628649" y="653143"/>
            <a:ext cx="8376013" cy="5582193"/>
          </a:xfrm>
        </p:spPr>
        <p:txBody>
          <a:bodyPr>
            <a:noAutofit/>
          </a:bodyPr>
          <a:lstStyle/>
          <a:p>
            <a:pPr>
              <a:lnSpc>
                <a:spcPct val="100000"/>
              </a:lnSpc>
              <a:spcBef>
                <a:spcPts val="0"/>
              </a:spcBef>
            </a:pPr>
            <a:r>
              <a:rPr lang="ru-RU" sz="1600" dirty="0"/>
              <a:t>Экстраверт</a:t>
            </a:r>
            <a:r>
              <a:rPr lang="ru-RU" sz="1600" dirty="0" smtClean="0"/>
              <a:t>:</a:t>
            </a:r>
            <a:endParaRPr lang="ru-RU" sz="1600" dirty="0"/>
          </a:p>
          <a:p>
            <a:pPr marL="0" indent="0">
              <a:lnSpc>
                <a:spcPct val="100000"/>
              </a:lnSpc>
              <a:spcBef>
                <a:spcPts val="0"/>
              </a:spcBef>
              <a:buNone/>
            </a:pPr>
            <a:r>
              <a:rPr lang="ru-RU" sz="1600" dirty="0"/>
              <a:t>– имеет тенденцию сначала говорить, а потом думать, не всегда зная заранее, что скажет</a:t>
            </a:r>
            <a:r>
              <a:rPr lang="ru-RU" sz="1600" dirty="0" smtClean="0"/>
              <a:t>.</a:t>
            </a:r>
            <a:endParaRPr lang="ru-RU" sz="1600" dirty="0"/>
          </a:p>
          <a:p>
            <a:pPr marL="0" indent="0">
              <a:lnSpc>
                <a:spcPct val="100000"/>
              </a:lnSpc>
              <a:spcBef>
                <a:spcPts val="0"/>
              </a:spcBef>
              <a:buNone/>
            </a:pPr>
            <a:r>
              <a:rPr lang="ru-RU" sz="1600" dirty="0"/>
              <a:t>– </a:t>
            </a:r>
            <a:r>
              <a:rPr lang="ru-RU" sz="1600" dirty="0" smtClean="0"/>
              <a:t>знаком </a:t>
            </a:r>
            <a:r>
              <a:rPr lang="ru-RU" sz="1600" dirty="0"/>
              <a:t>с множеством людей и считает немало из них своими «близкими друзьями»; чем с большим количеством людей сталкивается в своей деятельности, тем лучше себя чувствует</a:t>
            </a:r>
            <a:r>
              <a:rPr lang="ru-RU" sz="1600" dirty="0" smtClean="0"/>
              <a:t>.</a:t>
            </a:r>
            <a:endParaRPr lang="ru-RU" sz="1600" dirty="0"/>
          </a:p>
          <a:p>
            <a:pPr marL="0" indent="0">
              <a:lnSpc>
                <a:spcPct val="100000"/>
              </a:lnSpc>
              <a:spcBef>
                <a:spcPts val="0"/>
              </a:spcBef>
              <a:buNone/>
            </a:pPr>
            <a:r>
              <a:rPr lang="ru-RU" sz="1600" dirty="0"/>
              <a:t>– не имеет ничего против того, чтобы читать или с кем-то разговаривать, когда включен телевизор или радио или ведутся какие-то другие разговоры</a:t>
            </a:r>
            <a:r>
              <a:rPr lang="ru-RU" sz="1600" dirty="0" smtClean="0"/>
              <a:t>.</a:t>
            </a:r>
            <a:endParaRPr lang="ru-RU" sz="1600" dirty="0"/>
          </a:p>
          <a:p>
            <a:pPr marL="0" indent="0">
              <a:lnSpc>
                <a:spcPct val="100000"/>
              </a:lnSpc>
              <a:spcBef>
                <a:spcPts val="0"/>
              </a:spcBef>
              <a:buNone/>
            </a:pPr>
            <a:r>
              <a:rPr lang="ru-RU" sz="1600" dirty="0"/>
              <a:t>– пользуется расположением друзей, коллег и даже незнакомых людей, хотя, возможно, до некоторой степени доминирует в разговоре</a:t>
            </a:r>
            <a:r>
              <a:rPr lang="ru-RU" sz="1600" dirty="0" smtClean="0"/>
              <a:t>.</a:t>
            </a:r>
            <a:endParaRPr lang="ru-RU" sz="1600" dirty="0"/>
          </a:p>
          <a:p>
            <a:pPr marL="0" indent="0">
              <a:lnSpc>
                <a:spcPct val="100000"/>
              </a:lnSpc>
              <a:spcBef>
                <a:spcPts val="0"/>
              </a:spcBef>
              <a:buNone/>
            </a:pPr>
            <a:r>
              <a:rPr lang="ru-RU" sz="1600" dirty="0"/>
              <a:t>– с удовольствием ходит на собрания, горя желанием поделиться своим мнением; бывает огорчен, если не удается высказать свою точку зрения</a:t>
            </a:r>
            <a:r>
              <a:rPr lang="ru-RU" sz="1600" dirty="0" smtClean="0"/>
              <a:t>.</a:t>
            </a:r>
            <a:endParaRPr lang="ru-RU" sz="1600" dirty="0"/>
          </a:p>
          <a:p>
            <a:pPr marL="0" indent="0">
              <a:lnSpc>
                <a:spcPct val="100000"/>
              </a:lnSpc>
              <a:spcBef>
                <a:spcPts val="0"/>
              </a:spcBef>
              <a:buNone/>
            </a:pPr>
            <a:r>
              <a:rPr lang="ru-RU" sz="1600" dirty="0"/>
              <a:t>– предпочитает делиться своими идеями с другими</a:t>
            </a:r>
            <a:r>
              <a:rPr lang="ru-RU" sz="1600" dirty="0" smtClean="0"/>
              <a:t>.</a:t>
            </a:r>
            <a:endParaRPr lang="ru-RU" sz="1600" dirty="0"/>
          </a:p>
          <a:p>
            <a:pPr marL="0" indent="0">
              <a:lnSpc>
                <a:spcPct val="100000"/>
              </a:lnSpc>
              <a:spcBef>
                <a:spcPts val="0"/>
              </a:spcBef>
              <a:buNone/>
            </a:pPr>
            <a:r>
              <a:rPr lang="ru-RU" sz="1600" dirty="0"/>
              <a:t>– находит, что слушать труднее, чем говорить; нравится находиться в центре внимания</a:t>
            </a:r>
            <a:r>
              <a:rPr lang="ru-RU" sz="1600" dirty="0" smtClean="0"/>
              <a:t>.</a:t>
            </a:r>
            <a:endParaRPr lang="ru-RU" sz="1600" dirty="0"/>
          </a:p>
          <a:p>
            <a:pPr marL="0" indent="0">
              <a:lnSpc>
                <a:spcPct val="100000"/>
              </a:lnSpc>
              <a:spcBef>
                <a:spcPts val="0"/>
              </a:spcBef>
              <a:buNone/>
            </a:pPr>
            <a:r>
              <a:rPr lang="ru-RU" sz="1600" dirty="0"/>
              <a:t>– нуждается в том, чтобы окружающие говорили, что он собой представляет</a:t>
            </a:r>
            <a:r>
              <a:rPr lang="ru-RU" sz="1600" dirty="0" smtClean="0"/>
              <a:t>.</a:t>
            </a:r>
            <a:endParaRPr lang="ru-RU" sz="1600" dirty="0"/>
          </a:p>
          <a:p>
            <a:pPr>
              <a:lnSpc>
                <a:spcPct val="100000"/>
              </a:lnSpc>
              <a:spcBef>
                <a:spcPts val="0"/>
              </a:spcBef>
            </a:pPr>
            <a:r>
              <a:rPr lang="ru-RU" sz="1600" dirty="0"/>
              <a:t>Интроверт</a:t>
            </a:r>
            <a:r>
              <a:rPr lang="ru-RU" sz="1600" dirty="0" smtClean="0"/>
              <a:t>:</a:t>
            </a:r>
            <a:endParaRPr lang="ru-RU" sz="1600" dirty="0"/>
          </a:p>
          <a:p>
            <a:pPr marL="0" indent="0">
              <a:lnSpc>
                <a:spcPct val="100000"/>
              </a:lnSpc>
              <a:spcBef>
                <a:spcPts val="0"/>
              </a:spcBef>
              <a:buNone/>
            </a:pPr>
            <a:r>
              <a:rPr lang="ru-RU" sz="1600" dirty="0"/>
              <a:t>– продумывает то, что хочет сказать, и предпочитает, чтобы другие делали то же самое</a:t>
            </a:r>
            <a:r>
              <a:rPr lang="ru-RU" sz="1600" dirty="0" smtClean="0"/>
              <a:t>.</a:t>
            </a:r>
            <a:endParaRPr lang="ru-RU" sz="1600" dirty="0"/>
          </a:p>
          <a:p>
            <a:pPr marL="0" indent="0">
              <a:lnSpc>
                <a:spcPct val="100000"/>
              </a:lnSpc>
              <a:spcBef>
                <a:spcPts val="0"/>
              </a:spcBef>
              <a:buNone/>
            </a:pPr>
            <a:r>
              <a:rPr lang="ru-RU" sz="1600" dirty="0"/>
              <a:t>– любит быть предоставленным сам себе</a:t>
            </a:r>
            <a:r>
              <a:rPr lang="ru-RU" sz="1600" dirty="0" smtClean="0"/>
              <a:t>.</a:t>
            </a:r>
            <a:endParaRPr lang="ru-RU" sz="1600" dirty="0"/>
          </a:p>
          <a:p>
            <a:pPr marL="0" indent="0">
              <a:lnSpc>
                <a:spcPct val="100000"/>
              </a:lnSpc>
              <a:spcBef>
                <a:spcPts val="0"/>
              </a:spcBef>
              <a:buNone/>
            </a:pPr>
            <a:r>
              <a:rPr lang="ru-RU" sz="1600" dirty="0"/>
              <a:t>– считается «хорошим слушателем</a:t>
            </a:r>
            <a:r>
              <a:rPr lang="ru-RU" sz="1600" dirty="0" smtClean="0"/>
              <a:t>».</a:t>
            </a:r>
            <a:endParaRPr lang="ru-RU" sz="1600" dirty="0"/>
          </a:p>
          <a:p>
            <a:pPr marL="0" indent="0">
              <a:lnSpc>
                <a:spcPct val="100000"/>
              </a:lnSpc>
              <a:spcBef>
                <a:spcPts val="0"/>
              </a:spcBef>
              <a:buNone/>
            </a:pPr>
            <a:r>
              <a:rPr lang="ru-RU" sz="1600" dirty="0"/>
              <a:t>– любит проводить время с одним или несколькими близкими друзьями</a:t>
            </a:r>
            <a:r>
              <a:rPr lang="ru-RU" sz="1600" dirty="0" smtClean="0"/>
              <a:t>.</a:t>
            </a:r>
            <a:endParaRPr lang="ru-RU" sz="1600" dirty="0"/>
          </a:p>
          <a:p>
            <a:pPr marL="0" indent="0">
              <a:lnSpc>
                <a:spcPct val="100000"/>
              </a:lnSpc>
              <a:spcBef>
                <a:spcPts val="0"/>
              </a:spcBef>
              <a:buNone/>
            </a:pPr>
            <a:r>
              <a:rPr lang="ru-RU" sz="1600" dirty="0"/>
              <a:t>– не любит, чтобы прерывали, когда говорит о своих мыслях и чувствах</a:t>
            </a:r>
            <a:r>
              <a:rPr lang="ru-RU" sz="1600" dirty="0" smtClean="0"/>
              <a:t>.</a:t>
            </a:r>
            <a:endParaRPr lang="ru-RU" sz="1600" dirty="0"/>
          </a:p>
          <a:p>
            <a:pPr marL="0" indent="0">
              <a:lnSpc>
                <a:spcPct val="100000"/>
              </a:lnSpc>
              <a:spcBef>
                <a:spcPts val="0"/>
              </a:spcBef>
              <a:buNone/>
            </a:pPr>
            <a:r>
              <a:rPr lang="ru-RU" sz="1600" dirty="0"/>
              <a:t>– </a:t>
            </a:r>
            <a:r>
              <a:rPr lang="ru-RU" sz="1600" dirty="0" smtClean="0"/>
              <a:t>нуждается </a:t>
            </a:r>
            <a:r>
              <a:rPr lang="ru-RU" sz="1600" dirty="0"/>
              <a:t>в том, чтобы побыть в одиночестве</a:t>
            </a:r>
            <a:r>
              <a:rPr lang="ru-RU" sz="1600" dirty="0" smtClean="0"/>
              <a:t>.</a:t>
            </a:r>
            <a:endParaRPr lang="ru-RU" sz="1600" dirty="0"/>
          </a:p>
        </p:txBody>
      </p:sp>
    </p:spTree>
    <p:extLst>
      <p:ext uri="{BB962C8B-B14F-4D97-AF65-F5344CB8AC3E}">
        <p14:creationId xmlns:p14="http://schemas.microsoft.com/office/powerpoint/2010/main" val="3762372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8650" y="113212"/>
            <a:ext cx="7886700" cy="539932"/>
          </a:xfrm>
        </p:spPr>
        <p:txBody>
          <a:bodyPr>
            <a:normAutofit fontScale="90000"/>
          </a:bodyPr>
          <a:lstStyle/>
          <a:p>
            <a:r>
              <a:rPr lang="ru-RU" sz="2800" b="1" dirty="0">
                <a:solidFill>
                  <a:srgbClr val="0070C0"/>
                </a:solidFill>
              </a:rPr>
              <a:t>Получение информации: сенсорный и интуитивный типы</a:t>
            </a:r>
          </a:p>
        </p:txBody>
      </p:sp>
      <p:sp>
        <p:nvSpPr>
          <p:cNvPr id="3" name="Объект 2"/>
          <p:cNvSpPr>
            <a:spLocks noGrp="1"/>
          </p:cNvSpPr>
          <p:nvPr>
            <p:ph idx="1"/>
          </p:nvPr>
        </p:nvSpPr>
        <p:spPr>
          <a:xfrm>
            <a:off x="628649" y="653144"/>
            <a:ext cx="8376013" cy="4789714"/>
          </a:xfrm>
        </p:spPr>
        <p:txBody>
          <a:bodyPr>
            <a:noAutofit/>
          </a:bodyPr>
          <a:lstStyle/>
          <a:p>
            <a:pPr>
              <a:lnSpc>
                <a:spcPct val="100000"/>
              </a:lnSpc>
              <a:spcBef>
                <a:spcPts val="0"/>
              </a:spcBef>
            </a:pPr>
            <a:r>
              <a:rPr lang="ru-RU" sz="1800" dirty="0"/>
              <a:t>Сенсорный тип</a:t>
            </a:r>
            <a:r>
              <a:rPr lang="ru-RU" sz="1800" dirty="0" smtClean="0"/>
              <a:t>:</a:t>
            </a:r>
            <a:endParaRPr lang="ru-RU" sz="1800" dirty="0"/>
          </a:p>
          <a:p>
            <a:pPr marL="0" indent="0">
              <a:lnSpc>
                <a:spcPct val="100000"/>
              </a:lnSpc>
              <a:spcBef>
                <a:spcPts val="0"/>
              </a:spcBef>
              <a:buNone/>
            </a:pPr>
            <a:r>
              <a:rPr lang="ru-RU" sz="1800" dirty="0"/>
              <a:t>– предпочитает точные ответы на точные вопросы</a:t>
            </a:r>
            <a:r>
              <a:rPr lang="ru-RU" sz="1800" dirty="0" smtClean="0"/>
              <a:t>.</a:t>
            </a:r>
            <a:endParaRPr lang="ru-RU" sz="1800" dirty="0"/>
          </a:p>
          <a:p>
            <a:pPr marL="0" indent="0">
              <a:lnSpc>
                <a:spcPct val="100000"/>
              </a:lnSpc>
              <a:spcBef>
                <a:spcPts val="0"/>
              </a:spcBef>
              <a:buNone/>
            </a:pPr>
            <a:r>
              <a:rPr lang="ru-RU" sz="1800" dirty="0"/>
              <a:t>– концентрируется на том, что делает в данный момент, не думая, что за этим последует</a:t>
            </a:r>
            <a:r>
              <a:rPr lang="ru-RU" sz="1800" dirty="0" smtClean="0"/>
              <a:t>.</a:t>
            </a:r>
            <a:endParaRPr lang="ru-RU" sz="1800" dirty="0"/>
          </a:p>
          <a:p>
            <a:pPr marL="0" indent="0">
              <a:lnSpc>
                <a:spcPct val="100000"/>
              </a:lnSpc>
              <a:spcBef>
                <a:spcPts val="0"/>
              </a:spcBef>
              <a:buNone/>
            </a:pPr>
            <a:r>
              <a:rPr lang="ru-RU" sz="1800" dirty="0"/>
              <a:t>– предпочитает тот вид работы, который приносит осязаемый результат</a:t>
            </a:r>
            <a:r>
              <a:rPr lang="ru-RU" sz="1800" dirty="0" smtClean="0"/>
              <a:t>.</a:t>
            </a:r>
            <a:endParaRPr lang="ru-RU" sz="1800" dirty="0"/>
          </a:p>
          <a:p>
            <a:pPr marL="0" indent="0">
              <a:lnSpc>
                <a:spcPct val="100000"/>
              </a:lnSpc>
              <a:spcBef>
                <a:spcPts val="0"/>
              </a:spcBef>
              <a:buNone/>
            </a:pPr>
            <a:r>
              <a:rPr lang="ru-RU" sz="1800" dirty="0"/>
              <a:t>– удовлетворен тем, что есть, и не стремится все усовершенствовать</a:t>
            </a:r>
            <a:r>
              <a:rPr lang="ru-RU" sz="1800" dirty="0" smtClean="0"/>
              <a:t>.</a:t>
            </a:r>
            <a:endParaRPr lang="ru-RU" sz="1800" dirty="0"/>
          </a:p>
          <a:p>
            <a:pPr marL="0" indent="0">
              <a:lnSpc>
                <a:spcPct val="100000"/>
              </a:lnSpc>
              <a:spcBef>
                <a:spcPts val="0"/>
              </a:spcBef>
              <a:buNone/>
            </a:pPr>
            <a:r>
              <a:rPr lang="ru-RU" sz="1800" dirty="0"/>
              <a:t>– любит иметь дело с фактами и цифрами, а не с идеями и теориями</a:t>
            </a:r>
            <a:r>
              <a:rPr lang="ru-RU" sz="1800" dirty="0" smtClean="0"/>
              <a:t>.</a:t>
            </a:r>
            <a:endParaRPr lang="ru-RU" sz="1800" dirty="0"/>
          </a:p>
          <a:p>
            <a:pPr marL="0" indent="0">
              <a:lnSpc>
                <a:spcPct val="100000"/>
              </a:lnSpc>
              <a:spcBef>
                <a:spcPts val="0"/>
              </a:spcBef>
              <a:buNone/>
            </a:pPr>
            <a:r>
              <a:rPr lang="ru-RU" sz="1800" dirty="0"/>
              <a:t>– читает журналы и доклады от начала и до конца</a:t>
            </a:r>
            <a:r>
              <a:rPr lang="ru-RU" sz="1800" dirty="0" smtClean="0"/>
              <a:t>.</a:t>
            </a:r>
            <a:endParaRPr lang="ru-RU" sz="1800" dirty="0"/>
          </a:p>
          <a:p>
            <a:pPr marL="0" indent="0">
              <a:lnSpc>
                <a:spcPct val="100000"/>
              </a:lnSpc>
              <a:spcBef>
                <a:spcPts val="0"/>
              </a:spcBef>
              <a:buNone/>
            </a:pPr>
            <a:r>
              <a:rPr lang="ru-RU" sz="1800" dirty="0"/>
              <a:t>– недоволен, когда не дают четких инструкций</a:t>
            </a:r>
            <a:r>
              <a:rPr lang="ru-RU" sz="1800" dirty="0" smtClean="0"/>
              <a:t>.</a:t>
            </a:r>
            <a:endParaRPr lang="ru-RU" sz="1800" dirty="0"/>
          </a:p>
          <a:p>
            <a:pPr marL="0" indent="0">
              <a:lnSpc>
                <a:spcPct val="100000"/>
              </a:lnSpc>
              <a:spcBef>
                <a:spcPts val="0"/>
              </a:spcBef>
              <a:buNone/>
            </a:pPr>
            <a:r>
              <a:rPr lang="ru-RU" sz="1800" dirty="0"/>
              <a:t>– понимает все буквально</a:t>
            </a:r>
            <a:r>
              <a:rPr lang="ru-RU" sz="1800" dirty="0" smtClean="0"/>
              <a:t>.</a:t>
            </a:r>
            <a:endParaRPr lang="ru-RU" sz="1800" dirty="0"/>
          </a:p>
          <a:p>
            <a:pPr marL="0" indent="0">
              <a:lnSpc>
                <a:spcPct val="100000"/>
              </a:lnSpc>
              <a:spcBef>
                <a:spcPts val="0"/>
              </a:spcBef>
              <a:buNone/>
            </a:pPr>
            <a:r>
              <a:rPr lang="ru-RU" sz="1800" dirty="0"/>
              <a:t>– </a:t>
            </a:r>
            <a:r>
              <a:rPr lang="ru-RU" sz="1800" dirty="0" smtClean="0"/>
              <a:t>легче </a:t>
            </a:r>
            <a:r>
              <a:rPr lang="ru-RU" sz="1800" dirty="0"/>
              <a:t>воспринимает детали, чем картину в целом</a:t>
            </a:r>
            <a:r>
              <a:rPr lang="ru-RU" sz="1800" dirty="0" smtClean="0"/>
              <a:t>.</a:t>
            </a:r>
            <a:endParaRPr lang="ru-RU" sz="1800" dirty="0"/>
          </a:p>
          <a:p>
            <a:pPr marL="0" indent="0">
              <a:lnSpc>
                <a:spcPct val="100000"/>
              </a:lnSpc>
              <a:spcBef>
                <a:spcPts val="0"/>
              </a:spcBef>
              <a:buNone/>
            </a:pPr>
            <a:r>
              <a:rPr lang="ru-RU" sz="1800" dirty="0"/>
              <a:t>– исповедует мнение, что «лучше один раз увидеть, чем сто раз услышать</a:t>
            </a:r>
            <a:r>
              <a:rPr lang="ru-RU" sz="1800" dirty="0" smtClean="0"/>
              <a:t>».</a:t>
            </a:r>
            <a:endParaRPr lang="ru-RU" sz="1800" dirty="0"/>
          </a:p>
          <a:p>
            <a:pPr>
              <a:lnSpc>
                <a:spcPct val="100000"/>
              </a:lnSpc>
              <a:spcBef>
                <a:spcPts val="0"/>
              </a:spcBef>
            </a:pPr>
            <a:r>
              <a:rPr lang="ru-RU" sz="1800" dirty="0"/>
              <a:t>Интуитивный тип</a:t>
            </a:r>
            <a:r>
              <a:rPr lang="ru-RU" sz="1800" dirty="0" smtClean="0"/>
              <a:t>:</a:t>
            </a:r>
            <a:endParaRPr lang="ru-RU" sz="1800" dirty="0"/>
          </a:p>
          <a:p>
            <a:pPr marL="0" indent="0">
              <a:lnSpc>
                <a:spcPct val="100000"/>
              </a:lnSpc>
              <a:spcBef>
                <a:spcPts val="0"/>
              </a:spcBef>
              <a:buNone/>
            </a:pPr>
            <a:r>
              <a:rPr lang="ru-RU" sz="1800" dirty="0"/>
              <a:t>– имеет обыкновение думать сразу о нескольких вещах</a:t>
            </a:r>
            <a:r>
              <a:rPr lang="ru-RU" sz="1800" dirty="0" smtClean="0"/>
              <a:t>.</a:t>
            </a:r>
            <a:endParaRPr lang="ru-RU" sz="1800" dirty="0"/>
          </a:p>
          <a:p>
            <a:pPr marL="0" indent="0">
              <a:lnSpc>
                <a:spcPct val="100000"/>
              </a:lnSpc>
              <a:spcBef>
                <a:spcPts val="0"/>
              </a:spcBef>
              <a:buNone/>
            </a:pPr>
            <a:r>
              <a:rPr lang="ru-RU" sz="1800" dirty="0"/>
              <a:t>– находит, что будущее и все, что оно несет, скорее интригующее, чем пугающее</a:t>
            </a:r>
            <a:r>
              <a:rPr lang="ru-RU" sz="1800" dirty="0" smtClean="0"/>
              <a:t>.</a:t>
            </a:r>
            <a:endParaRPr lang="ru-RU" sz="1800" dirty="0"/>
          </a:p>
          <a:p>
            <a:pPr marL="0" indent="0">
              <a:lnSpc>
                <a:spcPct val="100000"/>
              </a:lnSpc>
              <a:spcBef>
                <a:spcPts val="0"/>
              </a:spcBef>
              <a:buNone/>
            </a:pPr>
            <a:r>
              <a:rPr lang="ru-RU" sz="1800" dirty="0"/>
              <a:t>– считает, что «скучные детали» ни к чему</a:t>
            </a:r>
            <a:r>
              <a:rPr lang="ru-RU" sz="1800" dirty="0" smtClean="0"/>
              <a:t>.</a:t>
            </a:r>
            <a:endParaRPr lang="ru-RU" sz="1800" dirty="0"/>
          </a:p>
          <a:p>
            <a:pPr marL="0" indent="0">
              <a:lnSpc>
                <a:spcPct val="100000"/>
              </a:lnSpc>
              <a:spcBef>
                <a:spcPts val="0"/>
              </a:spcBef>
              <a:buNone/>
            </a:pPr>
            <a:r>
              <a:rPr lang="ru-RU" sz="1800" dirty="0"/>
              <a:t>– считает, что время относительно</a:t>
            </a:r>
            <a:r>
              <a:rPr lang="ru-RU" sz="1800" dirty="0" smtClean="0"/>
              <a:t>.</a:t>
            </a:r>
            <a:endParaRPr lang="ru-RU" sz="1800" dirty="0"/>
          </a:p>
          <a:p>
            <a:pPr marL="0" indent="0">
              <a:lnSpc>
                <a:spcPct val="100000"/>
              </a:lnSpc>
              <a:spcBef>
                <a:spcPts val="0"/>
              </a:spcBef>
              <a:buNone/>
            </a:pPr>
            <a:r>
              <a:rPr lang="ru-RU" sz="1800" dirty="0"/>
              <a:t>– любит разбираться с тем, как что работает, исключительно из любопытства</a:t>
            </a:r>
            <a:r>
              <a:rPr lang="ru-RU" sz="1800" dirty="0" smtClean="0"/>
              <a:t>.</a:t>
            </a:r>
            <a:endParaRPr lang="ru-RU" sz="1800" dirty="0"/>
          </a:p>
          <a:p>
            <a:pPr marL="0" indent="0">
              <a:lnSpc>
                <a:spcPct val="100000"/>
              </a:lnSpc>
              <a:spcBef>
                <a:spcPts val="0"/>
              </a:spcBef>
              <a:buNone/>
            </a:pPr>
            <a:r>
              <a:rPr lang="ru-RU" sz="1800" dirty="0"/>
              <a:t>– пытается найти взаимосвязь между вещами, не принимая все на веру</a:t>
            </a:r>
            <a:r>
              <a:rPr lang="ru-RU" sz="1800" dirty="0" smtClean="0"/>
              <a:t>.</a:t>
            </a:r>
            <a:endParaRPr lang="ru-RU" sz="1800" dirty="0"/>
          </a:p>
          <a:p>
            <a:pPr marL="0" indent="0">
              <a:lnSpc>
                <a:spcPct val="100000"/>
              </a:lnSpc>
              <a:spcBef>
                <a:spcPts val="0"/>
              </a:spcBef>
              <a:buNone/>
            </a:pPr>
            <a:r>
              <a:rPr lang="ru-RU" sz="1800" dirty="0"/>
              <a:t>– склонен давать общие ответы на вопросы.</a:t>
            </a:r>
          </a:p>
        </p:txBody>
      </p:sp>
    </p:spTree>
    <p:extLst>
      <p:ext uri="{BB962C8B-B14F-4D97-AF65-F5344CB8AC3E}">
        <p14:creationId xmlns:p14="http://schemas.microsoft.com/office/powerpoint/2010/main" val="3410719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87680" y="0"/>
            <a:ext cx="8342812" cy="539932"/>
          </a:xfrm>
        </p:spPr>
        <p:txBody>
          <a:bodyPr>
            <a:normAutofit fontScale="90000"/>
          </a:bodyPr>
          <a:lstStyle/>
          <a:p>
            <a:r>
              <a:rPr lang="ru-RU" sz="2800" b="1" dirty="0">
                <a:solidFill>
                  <a:srgbClr val="0070C0"/>
                </a:solidFill>
              </a:rPr>
              <a:t>Принятие решений: мыслительный (t) и чувствующий (f) типы</a:t>
            </a:r>
          </a:p>
        </p:txBody>
      </p:sp>
      <p:sp>
        <p:nvSpPr>
          <p:cNvPr id="3" name="Объект 2"/>
          <p:cNvSpPr>
            <a:spLocks noGrp="1"/>
          </p:cNvSpPr>
          <p:nvPr>
            <p:ph idx="1"/>
          </p:nvPr>
        </p:nvSpPr>
        <p:spPr>
          <a:xfrm>
            <a:off x="628649" y="653144"/>
            <a:ext cx="8376013" cy="4789714"/>
          </a:xfrm>
        </p:spPr>
        <p:txBody>
          <a:bodyPr>
            <a:noAutofit/>
          </a:bodyPr>
          <a:lstStyle/>
          <a:p>
            <a:pPr>
              <a:lnSpc>
                <a:spcPct val="100000"/>
              </a:lnSpc>
              <a:spcBef>
                <a:spcPts val="0"/>
              </a:spcBef>
            </a:pPr>
            <a:r>
              <a:rPr lang="ru-RU" sz="1800" dirty="0"/>
              <a:t>Мыслительный тип</a:t>
            </a:r>
            <a:r>
              <a:rPr lang="ru-RU" sz="1800" dirty="0" smtClean="0"/>
              <a:t>:</a:t>
            </a:r>
            <a:endParaRPr lang="ru-RU" sz="1800" dirty="0"/>
          </a:p>
          <a:p>
            <a:pPr marL="0" indent="0">
              <a:lnSpc>
                <a:spcPct val="100000"/>
              </a:lnSpc>
              <a:spcBef>
                <a:spcPts val="0"/>
              </a:spcBef>
              <a:buNone/>
            </a:pPr>
            <a:r>
              <a:rPr lang="ru-RU" sz="1800" dirty="0"/>
              <a:t>– способен оставаться невозмутимым и сдержанным в ситуациях, в которых другие теряют самообладание</a:t>
            </a:r>
            <a:r>
              <a:rPr lang="ru-RU" sz="1800" dirty="0" smtClean="0"/>
              <a:t>.</a:t>
            </a:r>
            <a:endParaRPr lang="ru-RU" sz="1800" dirty="0"/>
          </a:p>
          <a:p>
            <a:pPr marL="0" indent="0">
              <a:lnSpc>
                <a:spcPct val="100000"/>
              </a:lnSpc>
              <a:spcBef>
                <a:spcPts val="0"/>
              </a:spcBef>
              <a:buNone/>
            </a:pPr>
            <a:r>
              <a:rPr lang="ru-RU" sz="1800" dirty="0"/>
              <a:t>– будет доказывать свою точку зрения ради ясности</a:t>
            </a:r>
            <a:r>
              <a:rPr lang="ru-RU" sz="1800" dirty="0" smtClean="0"/>
              <a:t>.</a:t>
            </a:r>
            <a:endParaRPr lang="ru-RU" sz="1800" dirty="0"/>
          </a:p>
          <a:p>
            <a:pPr marL="0" indent="0">
              <a:lnSpc>
                <a:spcPct val="100000"/>
              </a:lnSpc>
              <a:spcBef>
                <a:spcPts val="0"/>
              </a:spcBef>
              <a:buNone/>
            </a:pPr>
            <a:r>
              <a:rPr lang="ru-RU" sz="1800" dirty="0"/>
              <a:t>– стремится к объективности</a:t>
            </a:r>
            <a:r>
              <a:rPr lang="ru-RU" sz="1800" dirty="0" smtClean="0"/>
              <a:t>.</a:t>
            </a:r>
            <a:endParaRPr lang="ru-RU" sz="1800" dirty="0"/>
          </a:p>
          <a:p>
            <a:pPr marL="0" indent="0">
              <a:lnSpc>
                <a:spcPct val="100000"/>
              </a:lnSpc>
              <a:spcBef>
                <a:spcPts val="0"/>
              </a:spcBef>
              <a:buNone/>
            </a:pPr>
            <a:r>
              <a:rPr lang="ru-RU" sz="1800" dirty="0"/>
              <a:t>– способен принимать непростые решения</a:t>
            </a:r>
            <a:r>
              <a:rPr lang="ru-RU" sz="1800" dirty="0" smtClean="0"/>
              <a:t>.</a:t>
            </a:r>
            <a:endParaRPr lang="ru-RU" sz="1800" dirty="0"/>
          </a:p>
          <a:p>
            <a:pPr marL="0" indent="0">
              <a:lnSpc>
                <a:spcPct val="100000"/>
              </a:lnSpc>
              <a:spcBef>
                <a:spcPts val="0"/>
              </a:spcBef>
              <a:buNone/>
            </a:pPr>
            <a:r>
              <a:rPr lang="ru-RU" sz="1800" dirty="0"/>
              <a:t>– считает, что важнее быть правым, чем кому-то нравиться</a:t>
            </a:r>
            <a:r>
              <a:rPr lang="ru-RU" sz="1800" dirty="0" smtClean="0"/>
              <a:t>.</a:t>
            </a:r>
            <a:endParaRPr lang="ru-RU" sz="1800" dirty="0"/>
          </a:p>
          <a:p>
            <a:pPr marL="0" indent="0">
              <a:lnSpc>
                <a:spcPct val="100000"/>
              </a:lnSpc>
              <a:spcBef>
                <a:spcPts val="0"/>
              </a:spcBef>
              <a:buNone/>
            </a:pPr>
            <a:r>
              <a:rPr lang="ru-RU" sz="1800" dirty="0"/>
              <a:t>– полагается больше на логичные и научно обоснованные теории</a:t>
            </a:r>
            <a:r>
              <a:rPr lang="ru-RU" sz="1800" dirty="0" smtClean="0"/>
              <a:t>.</a:t>
            </a:r>
            <a:endParaRPr lang="ru-RU" sz="1800" dirty="0"/>
          </a:p>
          <a:p>
            <a:pPr marL="0" indent="0">
              <a:lnSpc>
                <a:spcPct val="100000"/>
              </a:lnSpc>
              <a:spcBef>
                <a:spcPts val="0"/>
              </a:spcBef>
              <a:buNone/>
            </a:pPr>
            <a:r>
              <a:rPr lang="ru-RU" sz="1800" dirty="0"/>
              <a:t>– легче запоминает номера и цифры, чем лица и имена</a:t>
            </a:r>
            <a:r>
              <a:rPr lang="ru-RU" sz="1800" dirty="0" smtClean="0"/>
              <a:t>.</a:t>
            </a:r>
            <a:endParaRPr lang="ru-RU" sz="1800" dirty="0"/>
          </a:p>
          <a:p>
            <a:pPr>
              <a:lnSpc>
                <a:spcPct val="100000"/>
              </a:lnSpc>
              <a:spcBef>
                <a:spcPts val="0"/>
              </a:spcBef>
            </a:pPr>
            <a:r>
              <a:rPr lang="ru-RU" sz="1800" dirty="0"/>
              <a:t>Чувствующий тип</a:t>
            </a:r>
            <a:r>
              <a:rPr lang="ru-RU" sz="1800" dirty="0" smtClean="0"/>
              <a:t>:</a:t>
            </a:r>
            <a:endParaRPr lang="ru-RU" sz="1800" dirty="0"/>
          </a:p>
          <a:p>
            <a:pPr marL="0" indent="0">
              <a:lnSpc>
                <a:spcPct val="100000"/>
              </a:lnSpc>
              <a:spcBef>
                <a:spcPts val="0"/>
              </a:spcBef>
              <a:buNone/>
            </a:pPr>
            <a:r>
              <a:rPr lang="ru-RU" sz="1800" dirty="0"/>
              <a:t>– считает «хорошим решением» то, которое принимает во внимание чувства других людей</a:t>
            </a:r>
            <a:r>
              <a:rPr lang="ru-RU" sz="1800" dirty="0" smtClean="0"/>
              <a:t>.</a:t>
            </a:r>
            <a:endParaRPr lang="ru-RU" sz="1800" dirty="0"/>
          </a:p>
          <a:p>
            <a:pPr marL="0" indent="0">
              <a:lnSpc>
                <a:spcPct val="100000"/>
              </a:lnSpc>
              <a:spcBef>
                <a:spcPts val="0"/>
              </a:spcBef>
              <a:buNone/>
            </a:pPr>
            <a:r>
              <a:rPr lang="ru-RU" sz="1800" dirty="0"/>
              <a:t>– ставит себя на место других</a:t>
            </a:r>
            <a:r>
              <a:rPr lang="ru-RU" sz="1800" dirty="0" smtClean="0"/>
              <a:t>.</a:t>
            </a:r>
            <a:endParaRPr lang="ru-RU" sz="1800" dirty="0"/>
          </a:p>
          <a:p>
            <a:pPr marL="0" indent="0">
              <a:lnSpc>
                <a:spcPct val="100000"/>
              </a:lnSpc>
              <a:spcBef>
                <a:spcPts val="0"/>
              </a:spcBef>
              <a:buNone/>
            </a:pPr>
            <a:r>
              <a:rPr lang="ru-RU" sz="1800" dirty="0"/>
              <a:t>– не раздумывая возьмет сказанные слова назад, если считает, что они кого-то обидели</a:t>
            </a:r>
            <a:r>
              <a:rPr lang="ru-RU" sz="1800" dirty="0" smtClean="0"/>
              <a:t>.</a:t>
            </a:r>
            <a:endParaRPr lang="ru-RU" sz="1800" dirty="0"/>
          </a:p>
          <a:p>
            <a:pPr marL="0" indent="0">
              <a:lnSpc>
                <a:spcPct val="100000"/>
              </a:lnSpc>
              <a:spcBef>
                <a:spcPts val="0"/>
              </a:spcBef>
              <a:buNone/>
            </a:pPr>
            <a:r>
              <a:rPr lang="ru-RU" sz="1800" dirty="0"/>
              <a:t>– предпочитает согласие конфликтам</a:t>
            </a:r>
            <a:r>
              <a:rPr lang="ru-RU" sz="1800" dirty="0" smtClean="0"/>
              <a:t>.</a:t>
            </a:r>
            <a:endParaRPr lang="ru-RU" sz="1800" dirty="0"/>
          </a:p>
        </p:txBody>
      </p:sp>
    </p:spTree>
    <p:extLst>
      <p:ext uri="{BB962C8B-B14F-4D97-AF65-F5344CB8AC3E}">
        <p14:creationId xmlns:p14="http://schemas.microsoft.com/office/powerpoint/2010/main" val="9694713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87680" y="0"/>
            <a:ext cx="8342812" cy="539932"/>
          </a:xfrm>
        </p:spPr>
        <p:txBody>
          <a:bodyPr>
            <a:normAutofit/>
          </a:bodyPr>
          <a:lstStyle/>
          <a:p>
            <a:r>
              <a:rPr lang="ru-RU" sz="2400" b="1" dirty="0">
                <a:solidFill>
                  <a:srgbClr val="0070C0"/>
                </a:solidFill>
              </a:rPr>
              <a:t>Отношение к жизни: решающий (j) и воспринимающий (р) типы</a:t>
            </a:r>
          </a:p>
        </p:txBody>
      </p:sp>
      <p:sp>
        <p:nvSpPr>
          <p:cNvPr id="3" name="Объект 2"/>
          <p:cNvSpPr>
            <a:spLocks noGrp="1"/>
          </p:cNvSpPr>
          <p:nvPr>
            <p:ph idx="1"/>
          </p:nvPr>
        </p:nvSpPr>
        <p:spPr>
          <a:xfrm>
            <a:off x="628649" y="653144"/>
            <a:ext cx="8376013" cy="4789714"/>
          </a:xfrm>
        </p:spPr>
        <p:txBody>
          <a:bodyPr>
            <a:noAutofit/>
          </a:bodyPr>
          <a:lstStyle/>
          <a:p>
            <a:pPr>
              <a:lnSpc>
                <a:spcPct val="100000"/>
              </a:lnSpc>
              <a:spcBef>
                <a:spcPts val="0"/>
              </a:spcBef>
            </a:pPr>
            <a:r>
              <a:rPr lang="ru-RU" sz="1600" dirty="0"/>
              <a:t>Решающий тип</a:t>
            </a:r>
            <a:r>
              <a:rPr lang="ru-RU" sz="1600" dirty="0" smtClean="0"/>
              <a:t>:</a:t>
            </a:r>
            <a:endParaRPr lang="ru-RU" sz="1600" dirty="0"/>
          </a:p>
          <a:p>
            <a:pPr>
              <a:lnSpc>
                <a:spcPct val="100000"/>
              </a:lnSpc>
              <a:spcBef>
                <a:spcPts val="0"/>
              </a:spcBef>
            </a:pPr>
            <a:r>
              <a:rPr lang="ru-RU" sz="1600" dirty="0"/>
              <a:t>– отводит место для каждой вещи и не успокаивается до тех пор, пока все вещи не окажутся на своих местах</a:t>
            </a:r>
            <a:r>
              <a:rPr lang="ru-RU" sz="1600" dirty="0" smtClean="0"/>
              <a:t>.</a:t>
            </a:r>
            <a:endParaRPr lang="ru-RU" sz="1600" dirty="0"/>
          </a:p>
          <a:p>
            <a:pPr>
              <a:lnSpc>
                <a:spcPct val="100000"/>
              </a:lnSpc>
              <a:spcBef>
                <a:spcPts val="0"/>
              </a:spcBef>
            </a:pPr>
            <a:r>
              <a:rPr lang="ru-RU" sz="1600" dirty="0"/>
              <a:t>– считает, что, если бы каждый просто делал то, что от него требуется, и тогда, когда это требуется, мир стал бы намного лучше</a:t>
            </a:r>
            <a:r>
              <a:rPr lang="ru-RU" sz="1600" dirty="0" smtClean="0"/>
              <a:t>.</a:t>
            </a:r>
            <a:endParaRPr lang="ru-RU" sz="1600" dirty="0"/>
          </a:p>
          <a:p>
            <a:pPr>
              <a:lnSpc>
                <a:spcPct val="100000"/>
              </a:lnSpc>
              <a:spcBef>
                <a:spcPts val="0"/>
              </a:spcBef>
            </a:pPr>
            <a:r>
              <a:rPr lang="ru-RU" sz="1600" dirty="0"/>
              <a:t>– просыпаясь утром, четко представляет себе, что будет делать в течение дня</a:t>
            </a:r>
            <a:r>
              <a:rPr lang="ru-RU" sz="1600" dirty="0" smtClean="0"/>
              <a:t>.</a:t>
            </a:r>
            <a:endParaRPr lang="ru-RU" sz="1600" dirty="0"/>
          </a:p>
          <a:p>
            <a:pPr>
              <a:lnSpc>
                <a:spcPct val="100000"/>
              </a:lnSpc>
              <a:spcBef>
                <a:spcPts val="0"/>
              </a:spcBef>
            </a:pPr>
            <a:r>
              <a:rPr lang="ru-RU" sz="1600" dirty="0"/>
              <a:t>– не любит сюрпризов</a:t>
            </a:r>
            <a:r>
              <a:rPr lang="ru-RU" sz="1600" dirty="0" smtClean="0"/>
              <a:t>.</a:t>
            </a:r>
            <a:endParaRPr lang="ru-RU" sz="1600" dirty="0"/>
          </a:p>
          <a:p>
            <a:pPr>
              <a:lnSpc>
                <a:spcPct val="100000"/>
              </a:lnSpc>
              <a:spcBef>
                <a:spcPts val="0"/>
              </a:spcBef>
            </a:pPr>
            <a:r>
              <a:rPr lang="ru-RU" sz="1600" dirty="0"/>
              <a:t>– ведет записи того, что должен сделать</a:t>
            </a:r>
            <a:r>
              <a:rPr lang="ru-RU" sz="1600" dirty="0" smtClean="0"/>
              <a:t>.</a:t>
            </a:r>
            <a:endParaRPr lang="ru-RU" sz="1600" dirty="0"/>
          </a:p>
          <a:p>
            <a:pPr>
              <a:lnSpc>
                <a:spcPct val="100000"/>
              </a:lnSpc>
              <a:spcBef>
                <a:spcPts val="0"/>
              </a:spcBef>
            </a:pPr>
            <a:r>
              <a:rPr lang="ru-RU" sz="1600" dirty="0"/>
              <a:t>– является поборником порядка</a:t>
            </a:r>
            <a:r>
              <a:rPr lang="ru-RU" sz="1600" dirty="0" smtClean="0"/>
              <a:t>.</a:t>
            </a:r>
            <a:endParaRPr lang="ru-RU" sz="1600" dirty="0"/>
          </a:p>
          <a:p>
            <a:pPr>
              <a:lnSpc>
                <a:spcPct val="100000"/>
              </a:lnSpc>
              <a:spcBef>
                <a:spcPts val="0"/>
              </a:spcBef>
            </a:pPr>
            <a:r>
              <a:rPr lang="ru-RU" sz="1600" dirty="0"/>
              <a:t>– любит довести работу до конца</a:t>
            </a:r>
            <a:r>
              <a:rPr lang="ru-RU" sz="1600" dirty="0" smtClean="0"/>
              <a:t>.</a:t>
            </a:r>
            <a:endParaRPr lang="ru-RU" sz="1600" dirty="0"/>
          </a:p>
          <a:p>
            <a:pPr>
              <a:lnSpc>
                <a:spcPct val="100000"/>
              </a:lnSpc>
              <a:spcBef>
                <a:spcPts val="0"/>
              </a:spcBef>
            </a:pPr>
            <a:r>
              <a:rPr lang="ru-RU" sz="1600" dirty="0"/>
              <a:t>Воспринимающий тип</a:t>
            </a:r>
            <a:r>
              <a:rPr lang="ru-RU" sz="1600" dirty="0" smtClean="0"/>
              <a:t>:</a:t>
            </a:r>
            <a:endParaRPr lang="ru-RU" sz="1600" dirty="0"/>
          </a:p>
          <a:p>
            <a:pPr>
              <a:lnSpc>
                <a:spcPct val="100000"/>
              </a:lnSpc>
              <a:spcBef>
                <a:spcPts val="0"/>
              </a:spcBef>
            </a:pPr>
            <a:r>
              <a:rPr lang="ru-RU" sz="1600" dirty="0"/>
              <a:t>– рассеянный</a:t>
            </a:r>
            <a:r>
              <a:rPr lang="ru-RU" sz="1600" dirty="0" smtClean="0"/>
              <a:t>.</a:t>
            </a:r>
            <a:endParaRPr lang="ru-RU" sz="1600" dirty="0"/>
          </a:p>
          <a:p>
            <a:pPr>
              <a:lnSpc>
                <a:spcPct val="100000"/>
              </a:lnSpc>
              <a:spcBef>
                <a:spcPts val="0"/>
              </a:spcBef>
            </a:pPr>
            <a:r>
              <a:rPr lang="ru-RU" sz="1600" dirty="0"/>
              <a:t>– любит узнавать что-то новое</a:t>
            </a:r>
            <a:r>
              <a:rPr lang="ru-RU" sz="1600" dirty="0" smtClean="0"/>
              <a:t>.</a:t>
            </a:r>
            <a:endParaRPr lang="ru-RU" sz="1600" dirty="0"/>
          </a:p>
          <a:p>
            <a:pPr>
              <a:lnSpc>
                <a:spcPct val="100000"/>
              </a:lnSpc>
              <a:spcBef>
                <a:spcPts val="0"/>
              </a:spcBef>
            </a:pPr>
            <a:r>
              <a:rPr lang="ru-RU" sz="1600" dirty="0"/>
              <a:t>– не ставит перед собой задач, а ждет, когда станет ясно, что требуется</a:t>
            </a:r>
            <a:r>
              <a:rPr lang="ru-RU" sz="1600" dirty="0" smtClean="0"/>
              <a:t>.</a:t>
            </a:r>
            <a:endParaRPr lang="ru-RU" sz="1600" dirty="0"/>
          </a:p>
          <a:p>
            <a:pPr>
              <a:lnSpc>
                <a:spcPct val="100000"/>
              </a:lnSpc>
              <a:spcBef>
                <a:spcPts val="0"/>
              </a:spcBef>
            </a:pPr>
            <a:r>
              <a:rPr lang="ru-RU" sz="1600" dirty="0"/>
              <a:t>– делает рывок в последнюю минуту, чтобы уложиться в срок</a:t>
            </a:r>
            <a:r>
              <a:rPr lang="ru-RU" sz="1600" dirty="0" smtClean="0"/>
              <a:t>.</a:t>
            </a:r>
            <a:endParaRPr lang="ru-RU" sz="1600" dirty="0"/>
          </a:p>
          <a:p>
            <a:pPr>
              <a:lnSpc>
                <a:spcPct val="100000"/>
              </a:lnSpc>
              <a:spcBef>
                <a:spcPts val="0"/>
              </a:spcBef>
            </a:pPr>
            <a:r>
              <a:rPr lang="ru-RU" sz="1600" dirty="0"/>
              <a:t>– не считает, что «аккуратность превыше всего», важны творческие способности, непосредственность и ответная реакция</a:t>
            </a:r>
            <a:r>
              <a:rPr lang="ru-RU" sz="1600" dirty="0" smtClean="0"/>
              <a:t>.</a:t>
            </a:r>
            <a:endParaRPr lang="ru-RU" sz="1600" dirty="0"/>
          </a:p>
          <a:p>
            <a:pPr>
              <a:lnSpc>
                <a:spcPct val="100000"/>
              </a:lnSpc>
              <a:spcBef>
                <a:spcPts val="0"/>
              </a:spcBef>
            </a:pPr>
            <a:r>
              <a:rPr lang="ru-RU" sz="1600" dirty="0"/>
              <a:t>– превращает почти каждую работу в забаву</a:t>
            </a:r>
            <a:r>
              <a:rPr lang="ru-RU" sz="1600" dirty="0" smtClean="0"/>
              <a:t>.</a:t>
            </a:r>
            <a:endParaRPr lang="ru-RU" sz="1600" dirty="0"/>
          </a:p>
          <a:p>
            <a:pPr>
              <a:lnSpc>
                <a:spcPct val="100000"/>
              </a:lnSpc>
              <a:spcBef>
                <a:spcPts val="0"/>
              </a:spcBef>
            </a:pPr>
            <a:r>
              <a:rPr lang="ru-RU" sz="1600" dirty="0"/>
              <a:t>– часто меняет тему разговора</a:t>
            </a:r>
            <a:r>
              <a:rPr lang="ru-RU" sz="1600" dirty="0" smtClean="0"/>
              <a:t>.</a:t>
            </a:r>
            <a:endParaRPr lang="ru-RU" sz="1600" dirty="0"/>
          </a:p>
          <a:p>
            <a:pPr>
              <a:lnSpc>
                <a:spcPct val="100000"/>
              </a:lnSpc>
              <a:spcBef>
                <a:spcPts val="0"/>
              </a:spcBef>
            </a:pPr>
            <a:r>
              <a:rPr lang="ru-RU" sz="1600" dirty="0"/>
              <a:t>– не любит, когда чем-либо обязывают, предпочитает не торопиться с решением</a:t>
            </a:r>
            <a:r>
              <a:rPr lang="ru-RU" sz="1600" dirty="0" smtClean="0"/>
              <a:t>.</a:t>
            </a:r>
            <a:endParaRPr lang="ru-RU" sz="1600" dirty="0"/>
          </a:p>
          <a:p>
            <a:pPr>
              <a:lnSpc>
                <a:spcPct val="100000"/>
              </a:lnSpc>
              <a:spcBef>
                <a:spcPts val="0"/>
              </a:spcBef>
            </a:pPr>
            <a:r>
              <a:rPr lang="ru-RU" sz="1600" dirty="0"/>
              <a:t>– иногда ничего не имеет против неопределенности.</a:t>
            </a:r>
          </a:p>
        </p:txBody>
      </p:sp>
    </p:spTree>
    <p:extLst>
      <p:ext uri="{BB962C8B-B14F-4D97-AF65-F5344CB8AC3E}">
        <p14:creationId xmlns:p14="http://schemas.microsoft.com/office/powerpoint/2010/main" val="124605924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1481</TotalTime>
  <Words>4028</Words>
  <Application>Microsoft Office PowerPoint</Application>
  <PresentationFormat>Экран (4:3)</PresentationFormat>
  <Paragraphs>280</Paragraphs>
  <Slides>33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33</vt:i4>
      </vt:variant>
    </vt:vector>
  </HeadingPairs>
  <TitlesOfParts>
    <vt:vector size="39" baseType="lpstr">
      <vt:lpstr>Arial</vt:lpstr>
      <vt:lpstr>Calibri</vt:lpstr>
      <vt:lpstr>Calibri Light</vt:lpstr>
      <vt:lpstr>Courier New</vt:lpstr>
      <vt:lpstr>Times New Roman</vt:lpstr>
      <vt:lpstr>Тема Office</vt:lpstr>
      <vt:lpstr>Комплектование команды проекта</vt:lpstr>
      <vt:lpstr>Роль в проекте (проектная роль) - определенный набор функций и полномочий в проекте, с целью распределения обязанностей между членами команды проекта. Проектную роль можно рассматривать как временную должность.</vt:lpstr>
      <vt:lpstr>Психотипы (интеллектуальные роли) в модели Кейрси</vt:lpstr>
      <vt:lpstr>Тест по модели Кейрси</vt:lpstr>
      <vt:lpstr>Обработка результатов</vt:lpstr>
      <vt:lpstr>Отношение к миру: экстраверт (е) и интроверт (i).</vt:lpstr>
      <vt:lpstr>Получение информации: сенсорный и интуитивный типы</vt:lpstr>
      <vt:lpstr>Принятие решений: мыслительный (t) и чувствующий (f) типы</vt:lpstr>
      <vt:lpstr>Отношение к жизни: решающий (j) и воспринимающий (р) типы</vt:lpstr>
      <vt:lpstr>Применение опросника Кейрси позволяет выявить 16 основных типов личности, задаваемых индивидуальной комбинацией тех или иных предпочтений.</vt:lpstr>
      <vt:lpstr>Презентация PowerPoint</vt:lpstr>
      <vt:lpstr>Презентация PowerPoint</vt:lpstr>
      <vt:lpstr>Презентация PowerPoint</vt:lpstr>
      <vt:lpstr>Командные роли по Белбину</vt:lpstr>
      <vt:lpstr>Перечень командных ролей и особенности их проявления в процессе выполнения проектных работ </vt:lpstr>
      <vt:lpstr>Востребованность ролей на разных этапах разработки проекта</vt:lpstr>
      <vt:lpstr>Тест Белбина</vt:lpstr>
      <vt:lpstr>Раздел 1. Какой вклад я могу внести в работу команды: </vt:lpstr>
      <vt:lpstr>Раздел 2. Мои недостатки, которые могут проявиться в командной работе: </vt:lpstr>
      <vt:lpstr>Раздел 3. Участие в совместном проекте: </vt:lpstr>
      <vt:lpstr>Раздел 4. Особенности моего стиля работы в команде: </vt:lpstr>
      <vt:lpstr>Раздел 5. Я получаю удовлетворение от работы, потому что:</vt:lpstr>
      <vt:lpstr>Раздел 6. Если мне неожиданно предложат решить трудную задачу за ограниченное время с незнакомыми людьми, то: </vt:lpstr>
      <vt:lpstr>Раздел 7. Проблемы, с которыми я сталкиваюсь, работая в команде: </vt:lpstr>
      <vt:lpstr>Исполнитель (Implementer) </vt:lpstr>
      <vt:lpstr>Председатель (Координатор, Coordinator) </vt:lpstr>
      <vt:lpstr>Формирователь (Приводящий в действие, Shaper) </vt:lpstr>
      <vt:lpstr>Мыслитель (Plant) </vt:lpstr>
      <vt:lpstr>Разведчик (Исследователь ресурсов, Resource Investigator) </vt:lpstr>
      <vt:lpstr>Оценщик (Monitor-Evaluator) </vt:lpstr>
      <vt:lpstr>Коллективист (Team Worker) </vt:lpstr>
      <vt:lpstr>Доводчик (Completer-Finisher) </vt:lpstr>
      <vt:lpstr>СПАСИБО ЗА ВНИМАНИЕ!</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Name of  presentation</dc:title>
  <dc:creator>Павел</dc:creator>
  <cp:lastModifiedBy>Олька</cp:lastModifiedBy>
  <cp:revision>95</cp:revision>
  <dcterms:created xsi:type="dcterms:W3CDTF">2014-11-21T11:00:06Z</dcterms:created>
  <dcterms:modified xsi:type="dcterms:W3CDTF">2021-03-18T05:33:07Z</dcterms:modified>
</cp:coreProperties>
</file>